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71" r:id="rId3"/>
    <p:sldId id="304" r:id="rId4"/>
    <p:sldId id="272" r:id="rId5"/>
    <p:sldId id="305" r:id="rId6"/>
    <p:sldId id="316" r:id="rId7"/>
    <p:sldId id="285" r:id="rId8"/>
    <p:sldId id="318" r:id="rId9"/>
    <p:sldId id="317" r:id="rId10"/>
    <p:sldId id="286" r:id="rId11"/>
    <p:sldId id="314" r:id="rId12"/>
    <p:sldId id="287" r:id="rId13"/>
    <p:sldId id="315" r:id="rId14"/>
    <p:sldId id="288" r:id="rId15"/>
    <p:sldId id="289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300" r:id="rId24"/>
    <p:sldId id="301" r:id="rId25"/>
    <p:sldId id="302" r:id="rId26"/>
    <p:sldId id="303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284" r:id="rId35"/>
    <p:sldId id="319" r:id="rId36"/>
    <p:sldId id="320" r:id="rId3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7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E288C-E84E-4C7A-B923-989EC086A865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B6810-08B2-4FE1-A4F4-EA23C9B81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22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AE3D-523B-4515-8E59-C3C0D5D00AD9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E786-9533-4740-9122-41D1D5F3E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1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AE3D-523B-4515-8E59-C3C0D5D00AD9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E786-9533-4740-9122-41D1D5F3E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61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AE3D-523B-4515-8E59-C3C0D5D00AD9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E786-9533-4740-9122-41D1D5F3E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41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AE3D-523B-4515-8E59-C3C0D5D00AD9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E786-9533-4740-9122-41D1D5F3E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4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AE3D-523B-4515-8E59-C3C0D5D00AD9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E786-9533-4740-9122-41D1D5F3E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23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AE3D-523B-4515-8E59-C3C0D5D00AD9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E786-9533-4740-9122-41D1D5F3E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64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AE3D-523B-4515-8E59-C3C0D5D00AD9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E786-9533-4740-9122-41D1D5F3E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7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AE3D-523B-4515-8E59-C3C0D5D00AD9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E786-9533-4740-9122-41D1D5F3E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92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AE3D-523B-4515-8E59-C3C0D5D00AD9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E786-9533-4740-9122-41D1D5F3E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50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AE3D-523B-4515-8E59-C3C0D5D00AD9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E786-9533-4740-9122-41D1D5F3E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68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AE3D-523B-4515-8E59-C3C0D5D00AD9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E786-9533-4740-9122-41D1D5F3E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9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0AE3D-523B-4515-8E59-C3C0D5D00AD9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AE786-9533-4740-9122-41D1D5F3E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3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16478" y="2210481"/>
            <a:ext cx="9987643" cy="2387600"/>
          </a:xfrm>
        </p:spPr>
        <p:txBody>
          <a:bodyPr>
            <a:normAutofit/>
          </a:bodyPr>
          <a:lstStyle/>
          <a:p>
            <a:r>
              <a:rPr lang="sl-SI" sz="4400" b="1" dirty="0" smtClean="0">
                <a:solidFill>
                  <a:srgbClr val="FF0000"/>
                </a:solidFill>
              </a:rPr>
              <a:t>ARHEOLOGIJA ZA JAVNOST </a:t>
            </a:r>
            <a:br>
              <a:rPr lang="sl-SI" sz="4400" b="1" dirty="0" smtClean="0">
                <a:solidFill>
                  <a:srgbClr val="FF0000"/>
                </a:solidFill>
              </a:rPr>
            </a:br>
            <a:r>
              <a:rPr lang="sl-SI" sz="4400" b="1" dirty="0" smtClean="0">
                <a:solidFill>
                  <a:srgbClr val="FF0000"/>
                </a:solidFill>
              </a:rPr>
              <a:t>IN MUZEOLOGIJA</a:t>
            </a:r>
            <a:br>
              <a:rPr lang="sl-SI" sz="4400" b="1" dirty="0" smtClean="0">
                <a:solidFill>
                  <a:srgbClr val="FF0000"/>
                </a:solidFill>
              </a:rPr>
            </a:br>
            <a:endParaRPr lang="en-US" sz="32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44386" y="4859338"/>
            <a:ext cx="9144000" cy="1655762"/>
          </a:xfrm>
        </p:spPr>
        <p:txBody>
          <a:bodyPr/>
          <a:lstStyle/>
          <a:p>
            <a:endParaRPr lang="sl-SI" dirty="0" smtClean="0"/>
          </a:p>
          <a:p>
            <a:r>
              <a:rPr lang="sl-SI" dirty="0" smtClean="0">
                <a:solidFill>
                  <a:srgbClr val="FF0000"/>
                </a:solidFill>
              </a:rPr>
              <a:t>VERENA PERKO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46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8571" y="548005"/>
            <a:ext cx="10515600" cy="1325563"/>
          </a:xfrm>
        </p:spPr>
        <p:txBody>
          <a:bodyPr/>
          <a:lstStyle/>
          <a:p>
            <a:pPr algn="ctr" eaLnBrk="1" hangingPunct="1"/>
            <a:r>
              <a:rPr lang="sl-SI" altLang="sl-SI" sz="2800" cap="small" dirty="0">
                <a:solidFill>
                  <a:srgbClr val="FF0000"/>
                </a:solidFill>
              </a:rPr>
              <a:t>Predmet kot nosilec kulturne informacije </a:t>
            </a:r>
            <a:endParaRPr lang="en-US" altLang="sl-SI" sz="2800" cap="small" dirty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8157" y="2881745"/>
            <a:ext cx="9410007" cy="2787534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sl-SI" altLang="sl-SI" sz="2400" dirty="0"/>
              <a:t>Značilnost </a:t>
            </a:r>
            <a:r>
              <a:rPr lang="sl-SI" altLang="sl-SI" sz="2400" dirty="0">
                <a:solidFill>
                  <a:srgbClr val="C00000"/>
                </a:solidFill>
              </a:rPr>
              <a:t>kulturne informacije  </a:t>
            </a:r>
            <a:r>
              <a:rPr lang="sl-SI" altLang="sl-SI" sz="2400" dirty="0"/>
              <a:t>temelji na interdisciplinarnih znanstvenih spoznanjih, v  nasprotju z znanstveno informacijo je kompleksna, </a:t>
            </a:r>
            <a:r>
              <a:rPr lang="sl-SI" altLang="sl-SI" sz="2400" dirty="0" err="1"/>
              <a:t>kontekstualna</a:t>
            </a:r>
            <a:r>
              <a:rPr lang="sl-SI" altLang="sl-SI" sz="2400" dirty="0"/>
              <a:t>, interpretativna in formatirana po meri uporabnika.</a:t>
            </a:r>
            <a:endParaRPr lang="en-US" altLang="sl-SI" sz="2400" dirty="0"/>
          </a:p>
        </p:txBody>
      </p:sp>
    </p:spTree>
    <p:extLst>
      <p:ext uri="{BB962C8B-B14F-4D97-AF65-F5344CB8AC3E}">
        <p14:creationId xmlns:p14="http://schemas.microsoft.com/office/powerpoint/2010/main" val="150008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713018" y="617604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 err="1">
                <a:solidFill>
                  <a:srgbClr val="000000"/>
                </a:solidFill>
                <a:latin typeface="Droid Serif"/>
              </a:rPr>
              <a:t>Glenbow</a:t>
            </a:r>
            <a:r>
              <a:rPr lang="sl-SI" dirty="0">
                <a:solidFill>
                  <a:srgbClr val="000000"/>
                </a:solidFill>
                <a:latin typeface="Droid Serif"/>
              </a:rPr>
              <a:t> </a:t>
            </a:r>
            <a:r>
              <a:rPr lang="sl-SI" dirty="0" err="1" smtClean="0">
                <a:solidFill>
                  <a:srgbClr val="000000"/>
                </a:solidFill>
                <a:latin typeface="Droid Serif"/>
              </a:rPr>
              <a:t>Museum</a:t>
            </a:r>
            <a:r>
              <a:rPr lang="sl-SI" dirty="0" smtClean="0">
                <a:solidFill>
                  <a:srgbClr val="000000"/>
                </a:solidFill>
                <a:latin typeface="Droid Serif"/>
              </a:rPr>
              <a:t>, </a:t>
            </a:r>
            <a:r>
              <a:rPr lang="sl-SI" dirty="0">
                <a:solidFill>
                  <a:srgbClr val="000000"/>
                </a:solidFill>
                <a:latin typeface="Droid Serif"/>
              </a:rPr>
              <a:t>Paul </a:t>
            </a:r>
            <a:r>
              <a:rPr lang="sl-SI" dirty="0" smtClean="0">
                <a:solidFill>
                  <a:srgbClr val="000000"/>
                </a:solidFill>
                <a:latin typeface="Droid Serif"/>
              </a:rPr>
              <a:t>Hardy, </a:t>
            </a:r>
            <a:r>
              <a:rPr lang="sl-SI" i="1" dirty="0" err="1" smtClean="0">
                <a:solidFill>
                  <a:srgbClr val="000000"/>
                </a:solidFill>
                <a:latin typeface="Droid Serif"/>
              </a:rPr>
              <a:t>Animalia</a:t>
            </a:r>
            <a:r>
              <a:rPr lang="sl-SI" dirty="0">
                <a:solidFill>
                  <a:srgbClr val="000000"/>
                </a:solidFill>
                <a:latin typeface="Droid Serif"/>
              </a:rPr>
              <a:t>.</a:t>
            </a:r>
            <a:endParaRPr lang="sl-SI" dirty="0"/>
          </a:p>
        </p:txBody>
      </p:sp>
      <p:pic>
        <p:nvPicPr>
          <p:cNvPr id="1026" name="Picture 2" descr="&quot;Home Stretch,&quot; by Paul Hardy. // Courtesy Glenbow Muse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4" y="149494"/>
            <a:ext cx="11049000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24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2298" y="2313709"/>
            <a:ext cx="9609513" cy="1925782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sl-SI" altLang="sl-SI" sz="2400" dirty="0"/>
              <a:t>Specifičnost muzejske komunikacije se v jedru nanaša na vprašanja </a:t>
            </a:r>
            <a:r>
              <a:rPr lang="sl-SI" altLang="sl-SI" sz="2400" b="1" dirty="0"/>
              <a:t>semiotike in </a:t>
            </a:r>
            <a:r>
              <a:rPr lang="sl-SI" altLang="sl-SI" sz="2400" b="1" dirty="0" err="1"/>
              <a:t>semioze</a:t>
            </a:r>
            <a:r>
              <a:rPr lang="sl-SI" altLang="sl-SI" sz="2400" dirty="0"/>
              <a:t>, pri čemer sodi v </a:t>
            </a:r>
            <a:r>
              <a:rPr lang="sl-SI" altLang="sl-SI" sz="2400" dirty="0">
                <a:solidFill>
                  <a:srgbClr val="FF0000"/>
                </a:solidFill>
              </a:rPr>
              <a:t>semiotiko</a:t>
            </a:r>
            <a:r>
              <a:rPr lang="sl-SI" altLang="sl-SI" sz="2400" dirty="0"/>
              <a:t> vse, kar sodi h komunikaciji, medtem ko pomeni </a:t>
            </a:r>
            <a:r>
              <a:rPr lang="sl-SI" altLang="sl-SI" sz="2400" dirty="0" err="1">
                <a:solidFill>
                  <a:srgbClr val="FF0000"/>
                </a:solidFill>
              </a:rPr>
              <a:t>semioza</a:t>
            </a:r>
            <a:r>
              <a:rPr lang="sl-SI" altLang="sl-SI" sz="2400" dirty="0"/>
              <a:t> posredni prenos pomena.</a:t>
            </a:r>
            <a:r>
              <a:rPr lang="en-US" altLang="sl-SI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743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4709861" y="6336668"/>
            <a:ext cx="267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solidFill>
                  <a:srgbClr val="2C2C2C"/>
                </a:solidFill>
                <a:latin typeface="Arial" panose="020B0604020202020204" pitchFamily="34" charset="0"/>
              </a:rPr>
              <a:t> “Centrale </a:t>
            </a:r>
            <a:r>
              <a:rPr lang="sl-SI" dirty="0" err="1">
                <a:solidFill>
                  <a:srgbClr val="2C2C2C"/>
                </a:solidFill>
                <a:latin typeface="Arial" panose="020B0604020202020204" pitchFamily="34" charset="0"/>
              </a:rPr>
              <a:t>Montemartini</a:t>
            </a:r>
            <a:r>
              <a:rPr lang="sl-SI" dirty="0">
                <a:solidFill>
                  <a:srgbClr val="2C2C2C"/>
                </a:solidFill>
                <a:latin typeface="Arial" panose="020B0604020202020204" pitchFamily="34" charset="0"/>
              </a:rPr>
              <a:t>”</a:t>
            </a:r>
            <a:endParaRPr lang="sl-SI" b="0" i="0" dirty="0">
              <a:solidFill>
                <a:srgbClr val="2C2C2C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https://www.inexhibit.com/wp-content/uploads/2014/04/Centrale-Montemartini-Archaeological-Museum-Rome-Inexhibit-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3" y="201208"/>
            <a:ext cx="8911647" cy="613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87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5077" y="2116974"/>
            <a:ext cx="9343505" cy="4283825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sl-SI" altLang="sl-SI" sz="2400" dirty="0" smtClean="0"/>
              <a:t>Muzealije so običajno </a:t>
            </a:r>
            <a:r>
              <a:rPr lang="sl-SI" altLang="sl-SI" sz="2400" dirty="0" smtClean="0">
                <a:solidFill>
                  <a:srgbClr val="FF0000"/>
                </a:solidFill>
              </a:rPr>
              <a:t>avtentičen predmet</a:t>
            </a:r>
            <a:r>
              <a:rPr lang="sl-SI" altLang="sl-SI" sz="2400" dirty="0" smtClean="0"/>
              <a:t>, ki je z miselnim postopkom izločen iz svojega originalnega okolja in spremenjen v </a:t>
            </a:r>
            <a:r>
              <a:rPr lang="sl-SI" altLang="sl-SI" sz="2400" dirty="0" smtClean="0">
                <a:solidFill>
                  <a:srgbClr val="FF0000"/>
                </a:solidFill>
              </a:rPr>
              <a:t>dokument stvarnosti</a:t>
            </a:r>
            <a:r>
              <a:rPr lang="sl-SI" altLang="sl-SI" sz="2400" dirty="0" smtClean="0"/>
              <a:t>, iz katere je bil vzet. </a:t>
            </a:r>
          </a:p>
          <a:p>
            <a:pPr eaLnBrk="1" hangingPunct="1">
              <a:lnSpc>
                <a:spcPct val="150000"/>
              </a:lnSpc>
            </a:pPr>
            <a:endParaRPr lang="sl-SI" altLang="sl-SI" sz="2400" dirty="0" smtClean="0"/>
          </a:p>
          <a:p>
            <a:pPr eaLnBrk="1" hangingPunct="1">
              <a:lnSpc>
                <a:spcPct val="150000"/>
              </a:lnSpc>
            </a:pPr>
            <a:r>
              <a:rPr lang="sl-SI" altLang="sl-SI" sz="2400" dirty="0" smtClean="0"/>
              <a:t>V muzeju kot mediju se muzejski predmet spremeni v </a:t>
            </a:r>
            <a:r>
              <a:rPr lang="sl-SI" altLang="sl-SI" sz="2400" dirty="0" smtClean="0">
                <a:solidFill>
                  <a:srgbClr val="FF0000"/>
                </a:solidFill>
              </a:rPr>
              <a:t>nosilca sporočila</a:t>
            </a:r>
            <a:r>
              <a:rPr lang="sl-SI" altLang="sl-SI" sz="2400" dirty="0" smtClean="0"/>
              <a:t>, ki se ga posreduje javnosti, kar imenujemo proces </a:t>
            </a:r>
            <a:r>
              <a:rPr lang="sl-SI" altLang="sl-SI" sz="2400" dirty="0" err="1" smtClean="0"/>
              <a:t>semioze</a:t>
            </a:r>
            <a:r>
              <a:rPr lang="sl-SI" altLang="sl-SI" sz="2400" dirty="0" smtClean="0"/>
              <a:t>.</a:t>
            </a:r>
            <a:endParaRPr lang="en-US" altLang="sl-SI" sz="2400" dirty="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4055917" y="939338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dirty="0"/>
              <a:t>      </a:t>
            </a:r>
            <a:r>
              <a:rPr lang="sl-SI" altLang="sl-SI" sz="2800" dirty="0"/>
              <a:t>SEMIOZA</a:t>
            </a:r>
            <a:endParaRPr lang="en-US" altLang="sl-SI" sz="2800" dirty="0"/>
          </a:p>
        </p:txBody>
      </p:sp>
    </p:spTree>
    <p:extLst>
      <p:ext uri="{BB962C8B-B14F-4D97-AF65-F5344CB8AC3E}">
        <p14:creationId xmlns:p14="http://schemas.microsoft.com/office/powerpoint/2010/main" val="6382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016924"/>
            <a:ext cx="8997142" cy="2025536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sl-SI" altLang="sl-SI" sz="2400" dirty="0"/>
              <a:t>Proces </a:t>
            </a:r>
            <a:r>
              <a:rPr lang="sl-SI" altLang="sl-SI" sz="2400" dirty="0" err="1"/>
              <a:t>semioze</a:t>
            </a:r>
            <a:r>
              <a:rPr lang="sl-SI" altLang="sl-SI" sz="2400" dirty="0"/>
              <a:t> vključuje tri elemente, </a:t>
            </a:r>
            <a:r>
              <a:rPr lang="sl-SI" altLang="sl-SI" sz="2400" dirty="0" err="1"/>
              <a:t>t.j</a:t>
            </a:r>
            <a:r>
              <a:rPr lang="sl-SI" altLang="sl-SI" sz="2400" dirty="0"/>
              <a:t>. oznaka (</a:t>
            </a:r>
            <a:r>
              <a:rPr lang="sl-SI" altLang="sl-SI" sz="2400" i="1" dirty="0" err="1"/>
              <a:t>designatio</a:t>
            </a:r>
            <a:r>
              <a:rPr lang="sl-SI" altLang="sl-SI" sz="2400" dirty="0"/>
              <a:t>), označeno (</a:t>
            </a:r>
            <a:r>
              <a:rPr lang="sl-SI" altLang="sl-SI" sz="2400" i="1" dirty="0" err="1"/>
              <a:t>designatum</a:t>
            </a:r>
            <a:r>
              <a:rPr lang="sl-SI" altLang="sl-SI" sz="2400" dirty="0"/>
              <a:t>) in vsebina (</a:t>
            </a:r>
            <a:r>
              <a:rPr lang="sl-SI" altLang="sl-SI" sz="2400" i="1" dirty="0" err="1"/>
              <a:t>interpretant</a:t>
            </a:r>
            <a:r>
              <a:rPr lang="sl-SI" altLang="sl-SI" sz="2400" dirty="0"/>
              <a:t>). V navezi s tretjim elementom nastopa še četrti člen, interpretator. </a:t>
            </a:r>
            <a:endParaRPr lang="en-US" altLang="sl-SI" sz="2400" dirty="0"/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1524001" y="23442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8196" name="Picture 4" descr="Trikotnik_F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724" y="3706091"/>
            <a:ext cx="48768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52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85449" y="365125"/>
            <a:ext cx="5928360" cy="845343"/>
          </a:xfrm>
        </p:spPr>
        <p:txBody>
          <a:bodyPr/>
          <a:lstStyle/>
          <a:p>
            <a:pPr eaLnBrk="1" hangingPunct="1"/>
            <a:r>
              <a:rPr lang="sl-SI" altLang="sl-SI" sz="2800" dirty="0">
                <a:solidFill>
                  <a:srgbClr val="FF0000"/>
                </a:solidFill>
              </a:rPr>
              <a:t>DENOTATIVNOST IN KONOTATIVNSOT</a:t>
            </a:r>
            <a:endParaRPr lang="en-US" altLang="sl-SI" sz="2800" dirty="0">
              <a:solidFill>
                <a:srgbClr val="FF0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5789" y="4852194"/>
            <a:ext cx="9107979" cy="1456111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sl-SI" altLang="sl-SI" sz="2400" dirty="0" err="1">
                <a:solidFill>
                  <a:srgbClr val="FF0000"/>
                </a:solidFill>
              </a:rPr>
              <a:t>Denotativnost</a:t>
            </a:r>
            <a:r>
              <a:rPr lang="sl-SI" altLang="sl-SI" sz="2400" dirty="0"/>
              <a:t> se nanaša na dobesedni pomen nekega znaka,</a:t>
            </a:r>
          </a:p>
          <a:p>
            <a:pPr eaLnBrk="1" hangingPunct="1">
              <a:lnSpc>
                <a:spcPct val="150000"/>
              </a:lnSpc>
            </a:pPr>
            <a:r>
              <a:rPr lang="sl-SI" altLang="sl-SI" sz="2400" dirty="0" err="1">
                <a:solidFill>
                  <a:srgbClr val="FF0000"/>
                </a:solidFill>
              </a:rPr>
              <a:t>Konotativnost</a:t>
            </a:r>
            <a:r>
              <a:rPr lang="sl-SI" altLang="sl-SI" sz="2400" dirty="0"/>
              <a:t> se nanaša na njegov simbolni pomen.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sl-SI" altLang="sl-SI" sz="2400" dirty="0"/>
          </a:p>
        </p:txBody>
      </p:sp>
      <p:pic>
        <p:nvPicPr>
          <p:cNvPr id="11268" name="Picture 4" descr="2001_Blue-Iris-mink-coat-main-LG_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r="19823"/>
          <a:stretch>
            <a:fillRect/>
          </a:stretch>
        </p:blipFill>
        <p:spPr bwMode="auto">
          <a:xfrm>
            <a:off x="3875117" y="1396206"/>
            <a:ext cx="1979613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mink anim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629" y="1396206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mink zaradi mraz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779" y="3182144"/>
            <a:ext cx="167005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25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67000" y="457201"/>
            <a:ext cx="6858000" cy="868363"/>
          </a:xfrm>
        </p:spPr>
        <p:txBody>
          <a:bodyPr/>
          <a:lstStyle/>
          <a:p>
            <a:pPr algn="ctr" eaLnBrk="1" hangingPunct="1"/>
            <a:r>
              <a:rPr lang="sl-SI" altLang="sl-SI" sz="2800" dirty="0">
                <a:solidFill>
                  <a:srgbClr val="FF0000"/>
                </a:solidFill>
              </a:rPr>
              <a:t>PRIKRITA SPOROČILA</a:t>
            </a:r>
            <a:endParaRPr lang="en-US" altLang="sl-SI" sz="2800" dirty="0">
              <a:solidFill>
                <a:srgbClr val="FF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54034" y="4750147"/>
            <a:ext cx="9283931" cy="1676400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sl-SI" altLang="sl-SI" sz="6000" dirty="0" err="1">
                <a:solidFill>
                  <a:srgbClr val="FF0000"/>
                </a:solidFill>
              </a:rPr>
              <a:t>Dvoplastnost</a:t>
            </a:r>
            <a:r>
              <a:rPr lang="sl-SI" altLang="sl-SI" sz="6000" dirty="0"/>
              <a:t> pomenskosti materialne kulture je zaradi funkcionalnega alibija posebej primerna za izražanje </a:t>
            </a:r>
            <a:r>
              <a:rPr lang="sl-SI" altLang="sl-SI" sz="6000" dirty="0">
                <a:solidFill>
                  <a:srgbClr val="FF0000"/>
                </a:solidFill>
              </a:rPr>
              <a:t>prikritih sporočil</a:t>
            </a:r>
            <a:r>
              <a:rPr lang="sl-SI" altLang="sl-SI" sz="6000" dirty="0">
                <a:solidFill>
                  <a:schemeClr val="bg1"/>
                </a:solidFill>
              </a:rPr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altLang="sl-SI" sz="2000" dirty="0">
              <a:solidFill>
                <a:schemeClr val="bg1"/>
              </a:solidFill>
            </a:endParaRPr>
          </a:p>
        </p:txBody>
      </p:sp>
      <p:pic>
        <p:nvPicPr>
          <p:cNvPr id="12292" name="Picture 4" descr="http://t1.gstatic.com/images?q=tbn:ANd9GcRDE3DNQ2FcGq1jJPglNm_PfGMOtPu0MCcbf0reFOIo8-ctlHYp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8" y="1905000"/>
            <a:ext cx="3541712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http://farm3.static.flickr.com/2682/4104645258_a766b4d27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1905001"/>
            <a:ext cx="3516312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87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06438" y="457202"/>
            <a:ext cx="3438698" cy="868363"/>
          </a:xfrm>
        </p:spPr>
        <p:txBody>
          <a:bodyPr/>
          <a:lstStyle/>
          <a:p>
            <a:pPr algn="ctr" eaLnBrk="1" hangingPunct="1"/>
            <a:r>
              <a:rPr lang="sl-SI" altLang="sl-SI" sz="2800" dirty="0">
                <a:solidFill>
                  <a:srgbClr val="FF0000"/>
                </a:solidFill>
              </a:rPr>
              <a:t>RACIONALNI  ALIBI</a:t>
            </a:r>
            <a:endParaRPr lang="en-US" altLang="sl-SI" sz="2800" dirty="0">
              <a:solidFill>
                <a:srgbClr val="FF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7378" y="1774453"/>
            <a:ext cx="11256818" cy="4460094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sl-SI" altLang="sl-SI" sz="2400" dirty="0"/>
              <a:t>Materialni znak </a:t>
            </a:r>
            <a:r>
              <a:rPr lang="sl-SI" altLang="sl-SI" sz="2400" dirty="0" smtClean="0"/>
              <a:t>se lahko </a:t>
            </a:r>
            <a:r>
              <a:rPr lang="sl-SI" altLang="sl-SI" sz="2400" dirty="0"/>
              <a:t>izogne </a:t>
            </a:r>
            <a:r>
              <a:rPr lang="sl-SI" altLang="sl-SI" sz="2400" dirty="0" err="1"/>
              <a:t>konotativni</a:t>
            </a:r>
            <a:r>
              <a:rPr lang="sl-SI" altLang="sl-SI" sz="2400" dirty="0"/>
              <a:t> vlogi in zdrkne na </a:t>
            </a:r>
            <a:r>
              <a:rPr lang="sl-SI" altLang="sl-SI" sz="2400" dirty="0" err="1"/>
              <a:t>denotativni</a:t>
            </a:r>
            <a:r>
              <a:rPr lang="sl-SI" altLang="sl-SI" sz="2400" dirty="0"/>
              <a:t> pomen </a:t>
            </a:r>
            <a:r>
              <a:rPr lang="sl-SI" altLang="sl-SI" sz="2400" dirty="0" smtClean="0"/>
              <a:t>- </a:t>
            </a:r>
            <a:r>
              <a:rPr lang="sl-SI" altLang="sl-SI" sz="2400" dirty="0"/>
              <a:t>na tehnološko </a:t>
            </a:r>
            <a:r>
              <a:rPr lang="sl-SI" altLang="sl-SI" sz="2400" dirty="0" smtClean="0"/>
              <a:t>raven.</a:t>
            </a:r>
            <a:endParaRPr lang="sl-SI" altLang="sl-SI" sz="2400" dirty="0"/>
          </a:p>
          <a:p>
            <a:pPr eaLnBrk="1" hangingPunct="1">
              <a:lnSpc>
                <a:spcPct val="150000"/>
              </a:lnSpc>
            </a:pPr>
            <a:r>
              <a:rPr lang="sl-SI" altLang="sl-SI" sz="2400" dirty="0" smtClean="0"/>
              <a:t>To omogoča prostor </a:t>
            </a:r>
            <a:r>
              <a:rPr lang="sl-SI" altLang="sl-SI" sz="2400" dirty="0"/>
              <a:t>za sporočilne igre med </a:t>
            </a:r>
            <a:r>
              <a:rPr lang="sl-SI" altLang="sl-SI" sz="2400" dirty="0">
                <a:solidFill>
                  <a:srgbClr val="FF0000"/>
                </a:solidFill>
              </a:rPr>
              <a:t>tehnologijo in simbolnim pomenom znaka</a:t>
            </a:r>
            <a:r>
              <a:rPr lang="sl-SI" altLang="sl-SI" sz="2400" dirty="0"/>
              <a:t>, ki niso vedno nujno povezane z zavestnim hotenjem njihovih proizvajalcev oz. oblikovalcev. </a:t>
            </a:r>
          </a:p>
          <a:p>
            <a:pPr eaLnBrk="1" hangingPunct="1">
              <a:lnSpc>
                <a:spcPct val="150000"/>
              </a:lnSpc>
            </a:pPr>
            <a:r>
              <a:rPr lang="sl-SI" altLang="sl-SI" sz="2400" b="1" dirty="0" smtClean="0">
                <a:solidFill>
                  <a:srgbClr val="FF0000"/>
                </a:solidFill>
              </a:rPr>
              <a:t>Igra </a:t>
            </a:r>
            <a:r>
              <a:rPr lang="sl-SI" altLang="sl-SI" sz="2400" b="1" dirty="0">
                <a:solidFill>
                  <a:srgbClr val="FF0000"/>
                </a:solidFill>
              </a:rPr>
              <a:t>je odvisna od konteksta</a:t>
            </a:r>
            <a:r>
              <a:rPr lang="sl-SI" altLang="sl-SI" sz="2400" dirty="0"/>
              <a:t>, v katerem materialna kultura nastopa.</a:t>
            </a:r>
            <a:endParaRPr lang="en-US" altLang="sl-SI" sz="2400" dirty="0"/>
          </a:p>
        </p:txBody>
      </p:sp>
    </p:spTree>
    <p:extLst>
      <p:ext uri="{BB962C8B-B14F-4D97-AF65-F5344CB8AC3E}">
        <p14:creationId xmlns:p14="http://schemas.microsoft.com/office/powerpoint/2010/main" val="7374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A FI 91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b="5556"/>
          <a:stretch>
            <a:fillRect/>
          </a:stretch>
        </p:blipFill>
        <p:spPr bwMode="auto">
          <a:xfrm>
            <a:off x="2438401" y="1524000"/>
            <a:ext cx="2663825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http://kraji.eu/PICTURES/obalno_notranjska/obala/izola/staro_mestno_jedro/ulica_alme_vivoda_z_okolico/muzej_parenzana/IMG_7787_muzej_parenzana_stare_svetil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1524001"/>
            <a:ext cx="4600575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89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200" cap="sm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arheologija za </a:t>
            </a:r>
            <a:r>
              <a:rPr lang="sl-SI" sz="3200" cap="sm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javnost / </a:t>
            </a:r>
            <a:r>
              <a:rPr lang="sl-SI" sz="3200" b="1" cap="sm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AZJ</a:t>
            </a:r>
            <a:endParaRPr lang="sl-SI" sz="32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sl-SI" sz="2400" b="1" dirty="0" smtClean="0">
                <a:solidFill>
                  <a:srgbClr val="FF0000"/>
                </a:solidFill>
              </a:rPr>
              <a:t>AZJ </a:t>
            </a:r>
            <a:r>
              <a:rPr lang="sl-SI" sz="2400" b="1" dirty="0" smtClean="0"/>
              <a:t>/ ZDA </a:t>
            </a:r>
            <a:r>
              <a:rPr lang="sl-SI" sz="2400" b="1" dirty="0" err="1" smtClean="0"/>
              <a:t>Public</a:t>
            </a:r>
            <a:r>
              <a:rPr lang="sl-SI" sz="2400" b="1" dirty="0" smtClean="0"/>
              <a:t> </a:t>
            </a:r>
            <a:r>
              <a:rPr lang="sl-SI" sz="2400" b="1" dirty="0" err="1" smtClean="0"/>
              <a:t>Archaeology</a:t>
            </a:r>
            <a:r>
              <a:rPr lang="sl-SI" sz="2400" b="1" dirty="0" smtClean="0"/>
              <a:t>, UK </a:t>
            </a:r>
            <a:r>
              <a:rPr lang="sl-SI" sz="2400" b="1" dirty="0" err="1" smtClean="0"/>
              <a:t>Community</a:t>
            </a:r>
            <a:r>
              <a:rPr lang="sl-SI" sz="2400" b="1" dirty="0" smtClean="0"/>
              <a:t> </a:t>
            </a:r>
            <a:r>
              <a:rPr lang="sl-SI" sz="2400" b="1" dirty="0" err="1" smtClean="0"/>
              <a:t>Archaeology</a:t>
            </a:r>
            <a:r>
              <a:rPr lang="sl-SI" sz="2400" b="1" dirty="0" smtClean="0"/>
              <a:t>/ </a:t>
            </a:r>
            <a:r>
              <a:rPr lang="sl-SI" sz="2400" dirty="0" smtClean="0"/>
              <a:t>je sklop znanj in praks </a:t>
            </a:r>
            <a:r>
              <a:rPr lang="sl-SI" sz="2400" dirty="0" err="1" smtClean="0"/>
              <a:t>prezentiranja</a:t>
            </a:r>
            <a:r>
              <a:rPr lang="sl-SI" sz="2400" dirty="0" smtClean="0"/>
              <a:t> arheoloških podatkov in interpretiranja arheoloških vsebin širši javnosti z namenom pritegniti pozornost in vzbuditi zanimanje za dediščino.</a:t>
            </a:r>
            <a:endParaRPr lang="sl-SI" sz="2400" dirty="0"/>
          </a:p>
          <a:p>
            <a:pPr>
              <a:lnSpc>
                <a:spcPct val="150000"/>
              </a:lnSpc>
            </a:pPr>
            <a:r>
              <a:rPr lang="sl-SI" sz="2400" b="1" dirty="0" smtClean="0"/>
              <a:t>Cilj je ohranjanje arheološke dediščine v izvirnem prostoru</a:t>
            </a:r>
            <a:r>
              <a:rPr lang="sl-SI" sz="2400" dirty="0" smtClean="0"/>
              <a:t>, včasih tudi vzpodbuditi podporo izkopavanjem in raziskovalnim projektom. / </a:t>
            </a:r>
            <a:r>
              <a:rPr lang="sl-SI" sz="2400" i="1" dirty="0" err="1" smtClean="0"/>
              <a:t>publicly</a:t>
            </a:r>
            <a:r>
              <a:rPr lang="sl-SI" sz="2400" i="1" dirty="0" smtClean="0"/>
              <a:t> </a:t>
            </a:r>
            <a:r>
              <a:rPr lang="sl-SI" sz="2400" i="1" dirty="0" err="1" smtClean="0"/>
              <a:t>funded</a:t>
            </a:r>
            <a:r>
              <a:rPr lang="sl-SI" sz="2400" i="1" dirty="0" smtClean="0"/>
              <a:t> </a:t>
            </a:r>
            <a:r>
              <a:rPr lang="sl-SI" sz="2400" i="1" dirty="0" err="1" smtClean="0"/>
              <a:t>projects</a:t>
            </a:r>
            <a:r>
              <a:rPr lang="sl-SI" sz="2400" i="1" dirty="0" smtClean="0"/>
              <a:t> are part </a:t>
            </a:r>
            <a:r>
              <a:rPr lang="sl-SI" sz="2400" i="1" dirty="0" err="1" smtClean="0"/>
              <a:t>of</a:t>
            </a:r>
            <a:r>
              <a:rPr lang="sl-SI" sz="2400" i="1" dirty="0" smtClean="0"/>
              <a:t> </a:t>
            </a:r>
            <a:r>
              <a:rPr lang="sl-SI" sz="2400" i="1" dirty="0" err="1" smtClean="0"/>
              <a:t>what</a:t>
            </a:r>
            <a:r>
              <a:rPr lang="sl-SI" sz="2400" i="1" dirty="0" smtClean="0"/>
              <a:t> is </a:t>
            </a:r>
            <a:r>
              <a:rPr lang="sl-SI" sz="2400" i="1" dirty="0" err="1" smtClean="0"/>
              <a:t>known</a:t>
            </a:r>
            <a:r>
              <a:rPr lang="sl-SI" sz="2400" i="1" dirty="0" smtClean="0"/>
              <a:t> as </a:t>
            </a:r>
            <a:r>
              <a:rPr lang="sl-SI" sz="2400" i="1" dirty="0" err="1" smtClean="0"/>
              <a:t>Heritage</a:t>
            </a:r>
            <a:r>
              <a:rPr lang="sl-SI" sz="2400" i="1" dirty="0" smtClean="0"/>
              <a:t> Management </a:t>
            </a:r>
            <a:r>
              <a:rPr lang="sl-SI" sz="2400" i="1" dirty="0"/>
              <a:t>(HM) </a:t>
            </a:r>
            <a:r>
              <a:rPr lang="sl-SI" sz="2400" i="1" dirty="0" err="1"/>
              <a:t>or</a:t>
            </a:r>
            <a:r>
              <a:rPr lang="sl-SI" sz="2400" i="1" dirty="0"/>
              <a:t> </a:t>
            </a:r>
            <a:r>
              <a:rPr lang="sl-SI" sz="2400" i="1" dirty="0" err="1"/>
              <a:t>Cultural</a:t>
            </a:r>
            <a:r>
              <a:rPr lang="sl-SI" sz="2400" i="1" dirty="0"/>
              <a:t> </a:t>
            </a:r>
            <a:r>
              <a:rPr lang="sl-SI" sz="2400" i="1" dirty="0" err="1"/>
              <a:t>Resource</a:t>
            </a:r>
            <a:r>
              <a:rPr lang="sl-SI" sz="2400" i="1" dirty="0"/>
              <a:t> Management (CRM).</a:t>
            </a:r>
          </a:p>
          <a:p>
            <a:pPr>
              <a:lnSpc>
                <a:spcPct val="150000"/>
              </a:lnSpc>
            </a:pPr>
            <a:r>
              <a:rPr lang="sl-SI" sz="2400" b="1" dirty="0" smtClean="0">
                <a:solidFill>
                  <a:srgbClr val="FF0000"/>
                </a:solidFill>
              </a:rPr>
              <a:t>Večji del AZJ izvajajo muzeji in društva z aktivnim sodelovanjem lokalnih javnosti </a:t>
            </a:r>
            <a:r>
              <a:rPr lang="sl-SI" sz="2400" dirty="0" smtClean="0"/>
              <a:t>s ciljem širšega družbenega poslanstva.</a:t>
            </a:r>
            <a:endParaRPr lang="sl-SI" sz="2400" dirty="0"/>
          </a:p>
          <a:p>
            <a:pPr>
              <a:lnSpc>
                <a:spcPct val="150000"/>
              </a:lnSpc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17788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s.travelpod.com/users/rbaluyot/europe-2007.1189885320.goya---maja-desnu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135" y="1555985"/>
            <a:ext cx="6687753" cy="335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SA FI 91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b="5556"/>
          <a:stretch>
            <a:fillRect/>
          </a:stretch>
        </p:blipFill>
        <p:spPr bwMode="auto">
          <a:xfrm>
            <a:off x="2161308" y="1555985"/>
            <a:ext cx="2617673" cy="338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8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lokalno.si/media/objave/slike/LA/glavna/v/2008/12/8/nasilje_plakat_pra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00199"/>
            <a:ext cx="3734832" cy="363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SA FI 91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b="5556"/>
          <a:stretch>
            <a:fillRect/>
          </a:stretch>
        </p:blipFill>
        <p:spPr bwMode="auto">
          <a:xfrm>
            <a:off x="2643447" y="1600200"/>
            <a:ext cx="2809702" cy="363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92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49432" y="819121"/>
            <a:ext cx="10515600" cy="1325563"/>
          </a:xfrm>
        </p:spPr>
        <p:txBody>
          <a:bodyPr/>
          <a:lstStyle/>
          <a:p>
            <a:pPr algn="ctr" eaLnBrk="1" hangingPunct="1"/>
            <a:r>
              <a:rPr lang="sl-SI" altLang="sl-SI" sz="2800" b="1" dirty="0">
                <a:solidFill>
                  <a:srgbClr val="FF0000"/>
                </a:solidFill>
              </a:rPr>
              <a:t>VLOGA MATERIALNE KULTURE V KOMUNIKACIJI</a:t>
            </a:r>
            <a:endParaRPr lang="en-US" altLang="sl-SI" sz="2800" b="1" dirty="0">
              <a:solidFill>
                <a:srgbClr val="FF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98567" y="2443941"/>
            <a:ext cx="9372600" cy="3308466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sl-SI" altLang="sl-SI" sz="2400" dirty="0"/>
              <a:t>Materialne kulture ne moremo in ne smemo deliti na praktične in simbolične </a:t>
            </a:r>
            <a:r>
              <a:rPr lang="sl-SI" altLang="sl-SI" sz="2400" dirty="0" err="1"/>
              <a:t>katergorije</a:t>
            </a:r>
            <a:r>
              <a:rPr lang="sl-SI" altLang="sl-SI" sz="2400" dirty="0"/>
              <a:t>, ker ima vsak predmet vključen tudi </a:t>
            </a:r>
            <a:r>
              <a:rPr lang="sl-SI" altLang="sl-SI" sz="2400" dirty="0" err="1"/>
              <a:t>konotativni</a:t>
            </a:r>
            <a:r>
              <a:rPr lang="sl-SI" altLang="sl-SI" sz="2400" dirty="0"/>
              <a:t> pomenski sitem. </a:t>
            </a:r>
          </a:p>
          <a:p>
            <a:pPr eaLnBrk="1" hangingPunct="1">
              <a:lnSpc>
                <a:spcPct val="150000"/>
              </a:lnSpc>
            </a:pPr>
            <a:endParaRPr lang="sl-SI" altLang="sl-SI" sz="2400" dirty="0"/>
          </a:p>
          <a:p>
            <a:pPr eaLnBrk="1" hangingPunct="1">
              <a:lnSpc>
                <a:spcPct val="150000"/>
              </a:lnSpc>
            </a:pPr>
            <a:r>
              <a:rPr lang="sl-SI" altLang="sl-SI" sz="2400" dirty="0"/>
              <a:t>Muzej mora poznati </a:t>
            </a:r>
            <a:r>
              <a:rPr lang="sl-SI" altLang="sl-SI" sz="2400" dirty="0" err="1"/>
              <a:t>konotativne</a:t>
            </a:r>
            <a:r>
              <a:rPr lang="sl-SI" altLang="sl-SI" sz="2400" dirty="0"/>
              <a:t> pomene svoje javnosti.</a:t>
            </a:r>
          </a:p>
        </p:txBody>
      </p:sp>
    </p:spTree>
    <p:extLst>
      <p:ext uri="{BB962C8B-B14F-4D97-AF65-F5344CB8AC3E}">
        <p14:creationId xmlns:p14="http://schemas.microsoft.com/office/powerpoint/2010/main" val="28070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1" y="990599"/>
            <a:ext cx="11055926" cy="2567247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sl-SI" altLang="sl-SI" sz="2000" dirty="0" err="1"/>
              <a:t>Semioza</a:t>
            </a:r>
            <a:r>
              <a:rPr lang="sl-SI" altLang="sl-SI" sz="2000" dirty="0"/>
              <a:t> pomeni prenos nekega pomena ali vsebine s pomočjo avtentičnega muzejskega predmeta. </a:t>
            </a:r>
            <a:endParaRPr lang="sl-SI" altLang="sl-SI" sz="2000" dirty="0" smtClean="0"/>
          </a:p>
          <a:p>
            <a:pPr eaLnBrk="1" hangingPunct="1">
              <a:lnSpc>
                <a:spcPct val="150000"/>
              </a:lnSpc>
            </a:pPr>
            <a:r>
              <a:rPr lang="sl-SI" altLang="sl-SI" sz="2000" dirty="0" smtClean="0"/>
              <a:t>Muzejski </a:t>
            </a:r>
            <a:r>
              <a:rPr lang="sl-SI" altLang="sl-SI" sz="2000" dirty="0"/>
              <a:t>predmet v sistemu </a:t>
            </a:r>
            <a:r>
              <a:rPr lang="sl-SI" altLang="sl-SI" sz="2000" dirty="0" err="1"/>
              <a:t>semioze</a:t>
            </a:r>
            <a:r>
              <a:rPr lang="sl-SI" altLang="sl-SI" sz="2000" dirty="0"/>
              <a:t> prevzame vlogo znaka oziroma skupine znakov, pri čemer dobi svojo lastno semiotično vsebino.</a:t>
            </a:r>
            <a:endParaRPr lang="en-US" altLang="sl-SI" sz="2000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490" y="2947309"/>
            <a:ext cx="22733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825" y="3672002"/>
            <a:ext cx="28194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00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623" y="3657468"/>
            <a:ext cx="260985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5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5200" y="1066801"/>
            <a:ext cx="2857500" cy="4467225"/>
          </a:xfrm>
          <a:noFill/>
        </p:spPr>
      </p:pic>
      <p:pic>
        <p:nvPicPr>
          <p:cNvPr id="39941" name="Picture 5" descr="TM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1"/>
            <a:ext cx="5278438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49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SemiotičneVsebin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1" y="990601"/>
            <a:ext cx="4252913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291765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88374" y="310342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sl-SI" sz="2800" dirty="0"/>
              <a:t>MUZEJSKI PREDMET KOT METAFORA IN METONIMIJA</a:t>
            </a:r>
            <a:endParaRPr lang="en-US" altLang="sl-SI" sz="28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645" y="1601584"/>
            <a:ext cx="11272058" cy="4815841"/>
          </a:xfrm>
        </p:spPr>
        <p:txBody>
          <a:bodyPr>
            <a:noAutofit/>
          </a:bodyPr>
          <a:lstStyle/>
          <a:p>
            <a:pPr eaLnBrk="1" hangingPunct="1">
              <a:lnSpc>
                <a:spcPct val="170000"/>
              </a:lnSpc>
              <a:buFontTx/>
              <a:buNone/>
            </a:pPr>
            <a:r>
              <a:rPr lang="sl-SI" altLang="sl-SI" sz="2400" dirty="0"/>
              <a:t>Muzejske razstave predstavljajo eno najpomembnejših oblik prenosa </a:t>
            </a:r>
            <a:r>
              <a:rPr lang="sl-SI" altLang="sl-SI" sz="2400" dirty="0" err="1" smtClean="0"/>
              <a:t>kontekstualiziranega</a:t>
            </a:r>
            <a:endParaRPr lang="sl-SI" altLang="sl-SI" sz="2400" dirty="0" smtClean="0"/>
          </a:p>
          <a:p>
            <a:pPr eaLnBrk="1" hangingPunct="1">
              <a:lnSpc>
                <a:spcPct val="170000"/>
              </a:lnSpc>
              <a:buFontTx/>
              <a:buNone/>
            </a:pPr>
            <a:r>
              <a:rPr lang="sl-SI" altLang="sl-SI" sz="2400" dirty="0" smtClean="0"/>
              <a:t>in </a:t>
            </a:r>
            <a:r>
              <a:rPr lang="sl-SI" altLang="sl-SI" sz="2400" dirty="0"/>
              <a:t>kondenziranega znanja v obliki </a:t>
            </a:r>
            <a:r>
              <a:rPr lang="sl-SI" altLang="sl-SI" sz="2400" dirty="0">
                <a:solidFill>
                  <a:srgbClr val="FF0000"/>
                </a:solidFill>
              </a:rPr>
              <a:t>kompleksnih in razslojenih sporočil</a:t>
            </a:r>
            <a:r>
              <a:rPr lang="sl-SI" altLang="sl-SI" sz="2400" dirty="0"/>
              <a:t>.  </a:t>
            </a:r>
            <a:endParaRPr lang="sl-SI" altLang="sl-SI" sz="2400" dirty="0" smtClean="0"/>
          </a:p>
          <a:p>
            <a:pPr eaLnBrk="1" hangingPunct="1">
              <a:lnSpc>
                <a:spcPct val="170000"/>
              </a:lnSpc>
              <a:buFontTx/>
              <a:buNone/>
            </a:pPr>
            <a:endParaRPr lang="sl-SI" altLang="sl-SI" sz="2400" dirty="0"/>
          </a:p>
          <a:p>
            <a:pPr eaLnBrk="1" hangingPunct="1">
              <a:lnSpc>
                <a:spcPct val="170000"/>
              </a:lnSpc>
              <a:buFontTx/>
              <a:buNone/>
            </a:pPr>
            <a:r>
              <a:rPr lang="sl-SI" altLang="sl-SI" sz="2400" b="1" dirty="0" smtClean="0"/>
              <a:t>Predmet </a:t>
            </a:r>
            <a:r>
              <a:rPr lang="sl-SI" altLang="sl-SI" sz="2400" b="1" dirty="0"/>
              <a:t>stopi z razstavo v svet </a:t>
            </a:r>
            <a:r>
              <a:rPr lang="sl-SI" altLang="sl-SI" sz="2400" b="1" dirty="0" err="1" smtClean="0"/>
              <a:t>novoustvarjenega</a:t>
            </a:r>
            <a:r>
              <a:rPr lang="sl-SI" altLang="sl-SI" sz="2400" b="1" dirty="0" smtClean="0"/>
              <a:t> </a:t>
            </a:r>
            <a:r>
              <a:rPr lang="sl-SI" altLang="sl-SI" sz="2400" b="1" dirty="0"/>
              <a:t>smisla in prevzame dvojno vlogo</a:t>
            </a:r>
            <a:r>
              <a:rPr lang="sl-SI" altLang="sl-SI" sz="2400" dirty="0"/>
              <a:t>: </a:t>
            </a:r>
          </a:p>
          <a:p>
            <a:pPr eaLnBrk="1" hangingPunct="1">
              <a:lnSpc>
                <a:spcPct val="170000"/>
              </a:lnSpc>
            </a:pPr>
            <a:r>
              <a:rPr lang="sl-SI" altLang="sl-SI" sz="2400" dirty="0"/>
              <a:t>kot </a:t>
            </a:r>
            <a:r>
              <a:rPr lang="sl-SI" altLang="sl-SI" sz="2400" dirty="0">
                <a:solidFill>
                  <a:srgbClr val="FF0000"/>
                </a:solidFill>
              </a:rPr>
              <a:t>metafora </a:t>
            </a:r>
            <a:r>
              <a:rPr lang="sl-SI" altLang="sl-SI" sz="2400" dirty="0"/>
              <a:t>znotraj ponujenih asociacij in </a:t>
            </a:r>
          </a:p>
          <a:p>
            <a:pPr eaLnBrk="1" hangingPunct="1">
              <a:lnSpc>
                <a:spcPct val="170000"/>
              </a:lnSpc>
            </a:pPr>
            <a:r>
              <a:rPr lang="sl-SI" altLang="sl-SI" sz="2400" dirty="0"/>
              <a:t>kot </a:t>
            </a:r>
            <a:r>
              <a:rPr lang="sl-SI" altLang="sl-SI" sz="2400" dirty="0">
                <a:solidFill>
                  <a:srgbClr val="FF0000"/>
                </a:solidFill>
              </a:rPr>
              <a:t>metonimija</a:t>
            </a:r>
            <a:r>
              <a:rPr lang="sl-SI" altLang="sl-SI" sz="2400" dirty="0"/>
              <a:t>, kjer služi kot del večje celote, ki jo označuje. </a:t>
            </a:r>
            <a:endParaRPr lang="en-US" altLang="sl-SI" sz="2400" dirty="0"/>
          </a:p>
        </p:txBody>
      </p:sp>
    </p:spTree>
    <p:extLst>
      <p:ext uri="{BB962C8B-B14F-4D97-AF65-F5344CB8AC3E}">
        <p14:creationId xmlns:p14="http://schemas.microsoft.com/office/powerpoint/2010/main" val="404564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838200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sl-SI" sz="2800"/>
              <a:t>KOMUNIKACIJSKI MODEL ETAKSA</a:t>
            </a:r>
            <a:endParaRPr lang="en-US" altLang="sl-SI" sz="2800"/>
          </a:p>
        </p:txBody>
      </p:sp>
      <p:pic>
        <p:nvPicPr>
          <p:cNvPr id="22531" name="Picture 4" descr="ETAKSA 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1"/>
          <a:stretch>
            <a:fillRect/>
          </a:stretch>
        </p:blipFill>
        <p:spPr>
          <a:xfrm>
            <a:off x="2895600" y="2667000"/>
            <a:ext cx="6242050" cy="325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7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105400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sl-SI" sz="2000"/>
              <a:t>Akumulacija je proces dokumentiranja in zbiranja gradiva, ki se nanaša na razstavni predmet ali vsebino razstavnega sporočila.</a:t>
            </a:r>
            <a:endParaRPr lang="en-US" altLang="sl-SI" sz="2000"/>
          </a:p>
        </p:txBody>
      </p:sp>
      <p:pic>
        <p:nvPicPr>
          <p:cNvPr id="23555" name="Picture 4" descr="akumulacij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990601"/>
            <a:ext cx="6858000" cy="3692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41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5105400"/>
            <a:ext cx="8229600" cy="1295400"/>
          </a:xfrm>
        </p:spPr>
        <p:txBody>
          <a:bodyPr/>
          <a:lstStyle/>
          <a:p>
            <a:pPr eaLnBrk="1" hangingPunct="1"/>
            <a:r>
              <a:rPr lang="sl-SI" altLang="sl-SI" sz="2000"/>
              <a:t>Selekcija je izbor gradiva v skladu z določeno temo, sporočilom in ciljem, da bi zagotovili uspešno komunikacijo s prepoznano publiko.</a:t>
            </a:r>
            <a:r>
              <a:rPr lang="sl-SI" altLang="sl-SI" sz="4000"/>
              <a:t> </a:t>
            </a:r>
            <a:endParaRPr lang="en-US" altLang="sl-SI" sz="4000"/>
          </a:p>
        </p:txBody>
      </p:sp>
      <p:pic>
        <p:nvPicPr>
          <p:cNvPr id="24579" name="Picture 4" descr="selekcij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1" y="762001"/>
            <a:ext cx="5503863" cy="3611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61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akelyburltree.com/images/Story/building_bridges/group-bridge_65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33" y="1342187"/>
            <a:ext cx="9802637" cy="523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2680307" y="432530"/>
            <a:ext cx="72114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cap="sm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arheologija za </a:t>
            </a:r>
            <a:r>
              <a:rPr lang="sl-SI" sz="2800" cap="sm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javnost je most do javnosti 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06276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09601"/>
            <a:ext cx="8229600" cy="792163"/>
          </a:xfrm>
        </p:spPr>
        <p:txBody>
          <a:bodyPr/>
          <a:lstStyle/>
          <a:p>
            <a:pPr eaLnBrk="1" hangingPunct="1"/>
            <a:r>
              <a:rPr lang="sl-SI" altLang="sl-SI" sz="2400"/>
              <a:t>EMISIJA ALI MUZEJSKI PRODUKT</a:t>
            </a:r>
            <a:endParaRPr lang="en-US" altLang="sl-SI" sz="2400"/>
          </a:p>
        </p:txBody>
      </p:sp>
      <p:pic>
        <p:nvPicPr>
          <p:cNvPr id="25603" name="Picture 5" descr="ar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6400"/>
            <a:ext cx="53340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06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644" y="4724400"/>
            <a:ext cx="10723418" cy="175260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sl-SI" altLang="sl-SI" sz="2400" dirty="0"/>
              <a:t>Komunikacija je kompleksen, večtirni in </a:t>
            </a:r>
            <a:r>
              <a:rPr lang="sl-SI" altLang="sl-SI" sz="2400" dirty="0" err="1"/>
              <a:t>polisemantični</a:t>
            </a:r>
            <a:r>
              <a:rPr lang="sl-SI" altLang="sl-SI" sz="2400" dirty="0"/>
              <a:t> sistem, pri katerem se posamezne faze med seboj prepletajo in dopolnjujejo. Njihovo delovanje znotraj procesa ni vedno časovno zamejeno in pogojeno z začetkom naslednje faze.</a:t>
            </a:r>
            <a:r>
              <a:rPr lang="sl-SI" altLang="sl-SI" sz="2400" dirty="0" smtClean="0"/>
              <a:t> </a:t>
            </a:r>
            <a:endParaRPr lang="en-US" altLang="sl-SI" sz="2400" dirty="0" smtClean="0"/>
          </a:p>
        </p:txBody>
      </p:sp>
      <p:pic>
        <p:nvPicPr>
          <p:cNvPr id="26627" name="Picture 5" descr="P50206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38200"/>
            <a:ext cx="4648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24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slov 1"/>
          <p:cNvSpPr>
            <a:spLocks noGrp="1"/>
          </p:cNvSpPr>
          <p:nvPr>
            <p:ph type="title"/>
          </p:nvPr>
        </p:nvSpPr>
        <p:spPr>
          <a:xfrm>
            <a:off x="1981200" y="423863"/>
            <a:ext cx="8229600" cy="1143000"/>
          </a:xfrm>
        </p:spPr>
        <p:txBody>
          <a:bodyPr/>
          <a:lstStyle/>
          <a:p>
            <a:pPr algn="ctr" eaLnBrk="1" hangingPunct="1"/>
            <a:r>
              <a:rPr lang="sl-SI" altLang="sl-SI" sz="2800" cap="all" dirty="0">
                <a:solidFill>
                  <a:srgbClr val="FF0000"/>
                </a:solidFill>
              </a:rPr>
              <a:t>Razstavno </a:t>
            </a:r>
            <a:r>
              <a:rPr lang="sl-SI" altLang="sl-SI" sz="2800" cap="all" dirty="0" smtClean="0">
                <a:solidFill>
                  <a:srgbClr val="FF0000"/>
                </a:solidFill>
              </a:rPr>
              <a:t>sporočilo?</a:t>
            </a:r>
            <a:endParaRPr lang="sl-SI" altLang="sl-SI" sz="2800" cap="all" dirty="0">
              <a:solidFill>
                <a:srgbClr val="FF0000"/>
              </a:solidFill>
            </a:endParaRPr>
          </a:p>
        </p:txBody>
      </p:sp>
      <p:pic>
        <p:nvPicPr>
          <p:cNvPr id="27651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9" y="1600201"/>
            <a:ext cx="6765925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36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l-SI" altLang="sl-SI" sz="2800" cap="all" dirty="0">
                <a:solidFill>
                  <a:srgbClr val="FF0000"/>
                </a:solidFill>
              </a:rPr>
              <a:t>Razstavno </a:t>
            </a:r>
            <a:r>
              <a:rPr lang="sl-SI" altLang="sl-SI" sz="2800" cap="all" dirty="0" smtClean="0">
                <a:solidFill>
                  <a:srgbClr val="FF0000"/>
                </a:solidFill>
              </a:rPr>
              <a:t>sporočilo?</a:t>
            </a:r>
            <a:endParaRPr lang="sl-SI" altLang="sl-SI" sz="2800" cap="all" dirty="0">
              <a:solidFill>
                <a:srgbClr val="FF0000"/>
              </a:solidFill>
            </a:endParaRPr>
          </a:p>
        </p:txBody>
      </p:sp>
      <p:pic>
        <p:nvPicPr>
          <p:cNvPr id="2867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6"/>
          <a:stretch>
            <a:fillRect/>
          </a:stretch>
        </p:blipFill>
        <p:spPr>
          <a:xfrm>
            <a:off x="3048000" y="1524001"/>
            <a:ext cx="6796088" cy="4437063"/>
          </a:xfrm>
        </p:spPr>
      </p:pic>
    </p:spTree>
    <p:extLst>
      <p:ext uri="{BB962C8B-B14F-4D97-AF65-F5344CB8AC3E}">
        <p14:creationId xmlns:p14="http://schemas.microsoft.com/office/powerpoint/2010/main" val="19863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2.wp.com/www.inspirewins.com/uploads/1/0/7/8/10781671/20332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989" y="181770"/>
            <a:ext cx="7715704" cy="514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1997686" y="5821577"/>
            <a:ext cx="83237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/>
              <a:t>ZAKAJ MUZEOLOGIJA? Da bi ne izumljali </a:t>
            </a:r>
            <a:r>
              <a:rPr lang="sl-SI" sz="2000" dirty="0" smtClean="0"/>
              <a:t>tople vode </a:t>
            </a:r>
            <a:r>
              <a:rPr lang="sl-SI" sz="2000" dirty="0" smtClean="0"/>
              <a:t>in se </a:t>
            </a:r>
            <a:r>
              <a:rPr lang="sl-SI" sz="2000" dirty="0" smtClean="0"/>
              <a:t>ne </a:t>
            </a:r>
            <a:r>
              <a:rPr lang="sl-SI" sz="2000" dirty="0" smtClean="0"/>
              <a:t>branili </a:t>
            </a:r>
            <a:r>
              <a:rPr lang="sl-SI" sz="2000" dirty="0" smtClean="0"/>
              <a:t>se kolesa!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788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68257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iskanja slik za elderly lady caric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069" y="0"/>
            <a:ext cx="46400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864524" y="3429000"/>
            <a:ext cx="2258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cap="all" dirty="0" smtClean="0">
                <a:solidFill>
                  <a:srgbClr val="FF0000"/>
                </a:solidFill>
              </a:rPr>
              <a:t>Pa srečno!!! </a:t>
            </a:r>
            <a:endParaRPr lang="sl-SI" sz="2800" cap="al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26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41072" y="365125"/>
            <a:ext cx="7534502" cy="1325563"/>
          </a:xfrm>
        </p:spPr>
        <p:txBody>
          <a:bodyPr>
            <a:normAutofit/>
          </a:bodyPr>
          <a:lstStyle/>
          <a:p>
            <a:pPr algn="ctr"/>
            <a:r>
              <a:rPr lang="sl-SI" sz="2800" cap="sm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temeljne vsebine </a:t>
            </a:r>
            <a:endParaRPr lang="en-US" sz="2800" cap="smal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1596044" y="1690688"/>
            <a:ext cx="9975271" cy="439986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Sodobna družba</a:t>
            </a:r>
          </a:p>
          <a:p>
            <a:pPr>
              <a:lnSpc>
                <a:spcPct val="150000"/>
              </a:lnSpc>
            </a:pP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Javnost: </a:t>
            </a:r>
            <a:r>
              <a:rPr lang="sl-SI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komunikacija / </a:t>
            </a:r>
            <a:r>
              <a:rPr lang="sl-SI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etika</a:t>
            </a:r>
          </a:p>
          <a:p>
            <a:pPr>
              <a:lnSpc>
                <a:spcPct val="150000"/>
              </a:lnSpc>
            </a:pPr>
            <a:r>
              <a:rPr lang="sl-SI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Interpretacija 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kot temelj </a:t>
            </a:r>
            <a:r>
              <a:rPr lang="sl-SI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komunikacije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sl-SI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Muzeološka teorija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sl-SI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MUZEJSKI PREDMET V PROCESU SEMIOZE</a:t>
            </a:r>
            <a:endParaRPr lang="sl-S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sl-SI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Parki, eksperimentalna arheologija</a:t>
            </a:r>
          </a:p>
          <a:p>
            <a:pPr>
              <a:lnSpc>
                <a:spcPct val="150000"/>
              </a:lnSpc>
            </a:pPr>
            <a:r>
              <a:rPr lang="sl-SI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Ekomuzej</a:t>
            </a:r>
            <a:r>
              <a:rPr lang="sl-SI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nova muzeologija / muzej - medij</a:t>
            </a:r>
            <a:endParaRPr lang="sl-SI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42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TRIP 0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306" y="492874"/>
            <a:ext cx="7863840" cy="589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3790603" y="2239562"/>
            <a:ext cx="57417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solidFill>
                  <a:srgbClr val="FF0000"/>
                </a:solidFill>
              </a:rPr>
              <a:t>PREDMET V MUZEJU je del  INDOK SISTEMA:</a:t>
            </a:r>
          </a:p>
          <a:p>
            <a:endParaRPr lang="sl-SI" sz="2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 smtClean="0"/>
              <a:t>dokument primarnega konteksta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 smtClean="0"/>
              <a:t>vir informacij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/>
              <a:t>n</a:t>
            </a:r>
            <a:r>
              <a:rPr lang="sl-SI" sz="2400" dirty="0" smtClean="0"/>
              <a:t>osilec sporočil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419640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unnel - The Archaeology of Crossrail exhibition at Museum of London Docklands_2621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1" y="393151"/>
            <a:ext cx="11097549" cy="615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88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sl-SI" sz="2800" dirty="0">
                <a:solidFill>
                  <a:srgbClr val="FF0000"/>
                </a:solidFill>
              </a:rPr>
              <a:t>MUZEJSKI PREDMET V PROCESU MUZEALIZACIJE</a:t>
            </a:r>
            <a:endParaRPr lang="en-US" altLang="sl-SI" sz="2800" dirty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6167" y="2337263"/>
            <a:ext cx="9579033" cy="3082635"/>
          </a:xfrm>
        </p:spPr>
        <p:txBody>
          <a:bodyPr/>
          <a:lstStyle/>
          <a:p>
            <a:pPr eaLnBrk="1" hangingPunct="1"/>
            <a:endParaRPr lang="sl-SI" altLang="sl-SI" sz="2000" dirty="0"/>
          </a:p>
          <a:p>
            <a:pPr eaLnBrk="1" hangingPunct="1">
              <a:lnSpc>
                <a:spcPct val="150000"/>
              </a:lnSpc>
            </a:pPr>
            <a:r>
              <a:rPr lang="sl-SI" altLang="sl-SI" sz="2400" dirty="0"/>
              <a:t>Muzeologija se ne zanima za predmet samo zaradi njegovega obstoja, temveč predvsem zato, ker se predmet v procesu </a:t>
            </a:r>
            <a:r>
              <a:rPr lang="sl-SI" altLang="sl-SI" sz="2400" dirty="0" err="1"/>
              <a:t>muzealizacije</a:t>
            </a:r>
            <a:r>
              <a:rPr lang="sl-SI" altLang="sl-SI" sz="2400" dirty="0"/>
              <a:t> spremeni v </a:t>
            </a:r>
            <a:r>
              <a:rPr lang="sl-SI" altLang="sl-SI" sz="2400" b="1" dirty="0"/>
              <a:t>nosilca</a:t>
            </a:r>
            <a:r>
              <a:rPr lang="sl-SI" altLang="sl-SI" sz="2400" dirty="0"/>
              <a:t> pomembnega kulturnega sporočila. </a:t>
            </a:r>
            <a:endParaRPr lang="en-US" altLang="sl-SI" sz="2400" dirty="0"/>
          </a:p>
        </p:txBody>
      </p:sp>
    </p:spTree>
    <p:extLst>
      <p:ext uri="{BB962C8B-B14F-4D97-AF65-F5344CB8AC3E}">
        <p14:creationId xmlns:p14="http://schemas.microsoft.com/office/powerpoint/2010/main" val="87958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480" y="116378"/>
            <a:ext cx="9753600" cy="6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721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977" y="14519"/>
            <a:ext cx="5053648" cy="684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99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655</Words>
  <Application>Microsoft Office PowerPoint</Application>
  <PresentationFormat>Širokozaslonsko</PresentationFormat>
  <Paragraphs>64</Paragraphs>
  <Slides>36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Droid Serif</vt:lpstr>
      <vt:lpstr>Times New Roman</vt:lpstr>
      <vt:lpstr>Officeova tema</vt:lpstr>
      <vt:lpstr>ARHEOLOGIJA ZA JAVNOST  IN MUZEOLOGIJA </vt:lpstr>
      <vt:lpstr>arheologija za javnost / AZJ</vt:lpstr>
      <vt:lpstr>PowerPointova predstavitev</vt:lpstr>
      <vt:lpstr>temeljne vsebine </vt:lpstr>
      <vt:lpstr>PowerPointova predstavitev</vt:lpstr>
      <vt:lpstr>PowerPointova predstavitev</vt:lpstr>
      <vt:lpstr>MUZEJSKI PREDMET V PROCESU MUZEALIZACIJE</vt:lpstr>
      <vt:lpstr>PowerPointova predstavitev</vt:lpstr>
      <vt:lpstr>PowerPointova predstavitev</vt:lpstr>
      <vt:lpstr>Predmet kot nosilec kulturne informacije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DENOTATIVNOST IN KONOTATIVNSOT</vt:lpstr>
      <vt:lpstr>PRIKRITA SPOROČILA</vt:lpstr>
      <vt:lpstr>RACIONALNI  ALIBI</vt:lpstr>
      <vt:lpstr>PowerPointova predstavitev</vt:lpstr>
      <vt:lpstr>PowerPointova predstavitev</vt:lpstr>
      <vt:lpstr>PowerPointova predstavitev</vt:lpstr>
      <vt:lpstr>VLOGA MATERIALNE KULTURE V KOMUNIKACIJI</vt:lpstr>
      <vt:lpstr>PowerPointova predstavitev</vt:lpstr>
      <vt:lpstr>PowerPointova predstavitev</vt:lpstr>
      <vt:lpstr>PowerPointova predstavitev</vt:lpstr>
      <vt:lpstr>MUZEJSKI PREDMET KOT METAFORA IN METONIMIJA</vt:lpstr>
      <vt:lpstr>KOMUNIKACIJSKI MODEL ETAKSA</vt:lpstr>
      <vt:lpstr>Akumulacija je proces dokumentiranja in zbiranja gradiva, ki se nanaša na razstavni predmet ali vsebino razstavnega sporočila.</vt:lpstr>
      <vt:lpstr>Selekcija je izbor gradiva v skladu z določeno temo, sporočilom in ciljem, da bi zagotovili uspešno komunikacijo s prepoznano publiko. </vt:lpstr>
      <vt:lpstr>EMISIJA ALI MUZEJSKI PRODUKT</vt:lpstr>
      <vt:lpstr>PowerPointova predstavitev</vt:lpstr>
      <vt:lpstr>Razstavno sporočilo?</vt:lpstr>
      <vt:lpstr>Razstavno sporočilo?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ARHEOLOGIJA ZA JAVNOST  II</dc:title>
  <dc:creator>VERENA</dc:creator>
  <cp:lastModifiedBy>Uporabnik sistema Windows</cp:lastModifiedBy>
  <cp:revision>31</cp:revision>
  <dcterms:created xsi:type="dcterms:W3CDTF">2016-02-25T11:08:48Z</dcterms:created>
  <dcterms:modified xsi:type="dcterms:W3CDTF">2018-06-13T20:57:48Z</dcterms:modified>
</cp:coreProperties>
</file>