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/>
    <p:restoredTop sz="94000"/>
  </p:normalViewPr>
  <p:slideViewPr>
    <p:cSldViewPr snapToGrid="0" snapToObjects="1" showGuides="1">
      <p:cViewPr varScale="1">
        <p:scale>
          <a:sx n="70" d="100"/>
          <a:sy n="70" d="100"/>
        </p:scale>
        <p:origin x="13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AD8F3-F71F-6541-A1DE-B18AA6F32CA5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6346A-ABA4-9E48-B2F2-79BA43807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7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6346A-ABA4-9E48-B2F2-79BA43807F8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6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50409-9814-CE44-AEEE-FD2DD427B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C1C5A-D97B-2B47-AE10-61125E7A3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50757-EC4C-E54F-87D6-D688EF92D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A20F0-231C-DF40-BE7F-41C8F589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201AE-4D5B-EF42-8806-6BB873DFA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54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03BA-02B2-DE41-A7BB-92A4CA4C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722BC-D63D-0846-9969-07A0F963F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BB85-50B5-0841-B956-36EF3B1E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25F5B-970A-214B-AE69-99540C3B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511A3-B3D9-2E4A-8A13-C573FF83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8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EDEF3-711C-E24B-91C2-5637088E5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2F53C-C7D5-CA41-BC6A-12CF4ECDD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7837D-03FF-924A-85F2-58BB4382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64663-EB0D-C045-930F-78C03CF3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12E6-9B31-FA4A-9200-A4E902B8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9F5E-38C5-AA4E-AAD2-14D46BBAF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EE9F0-2B1B-B248-B84A-EA4B57D74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69556-A56F-A74A-B60A-E18C07ECA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03615-FA74-D247-99CB-6D8DC51DD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D06DB-BA0C-6848-9A1F-0247A2C0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9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BBA4-5988-FF43-B9E1-AC823994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71054-C761-804A-9CA6-0333F31D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6C75-21E2-6541-A0AF-ED0CE3CF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206F-DD54-5143-B3D6-977EEEB5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78661-0DCD-F046-9B18-6F468E58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01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19381-4065-FC4A-93FB-D7C877C2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7CA83-945D-F745-8C64-C6061D913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AE42E-D608-A440-BCAB-13CCCDC71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83951-0B93-B347-A236-F8816A935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D16F6-06F7-9345-B8FB-C7877772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42661-6C88-A348-9FCD-7B842F39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12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9B0D8-4E2B-DC4F-BF1A-8C9A7800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7634E-8783-4344-9C7D-186933BF4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09C85-1FC6-B042-A66A-CD0F81EEF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CA11B-A772-B040-9329-F4A737951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05D9F-D353-0446-BBA8-3BE82B498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44A579-034D-6C4E-B9D6-F36C4CFC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3E7D5-8686-EC4B-A79F-C71B33BC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CE4E22-ADF9-C94F-87F8-5846CAED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80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F1EE-BE20-5B46-A20C-609F96F0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EFE3E-896B-D04E-A4D9-235BD2E7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1DF65-792E-8F4F-8E1C-9A0706B1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250737-A800-3648-9668-6F540F64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44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307AB-6890-9D46-A6A4-85C4041A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38459-21A4-C741-B63C-50757622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2AD39-3B18-9E48-851F-350D00EE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6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4582B-0CDB-0844-9CC1-06B9E97A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6FAEF-5D16-C146-9CB5-7662DBDD7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2EC34-A99D-5746-B36E-2E1BC06BB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0AEEE-F207-DB41-AB8A-3D49F4D1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C4836-F80D-1540-87E1-36A0335F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26D9E-4BD1-6841-97F3-4F7029D6D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4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593DD-F5A5-1D4B-91CB-E0BD1C7F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A10783-F93B-7A46-8258-49FEFF4CC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B378-64EB-B94A-A759-8D862F00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03AA1-AF1A-4F41-8776-8564CCCF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0032E-F6B8-6241-B721-40EF24FD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78440-1215-0849-B35A-1B84640E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76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FDEF1-03A0-5F4D-9FA9-C69896E6B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0A1D8-C46A-AD49-A76B-58E63C058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BF8-0F1C-4248-A8D5-99487BDD1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1506-FE1E-9D45-A26C-96ED737E6AE8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74C5A-B47F-A540-AD26-A30D7FA7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FC06-671D-EE49-8D0E-D390DA171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BDF89-6944-DD4B-B6D9-C9DEB9E62F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35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hc.unesco.org/en/activities/933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.gov.si/fileadmin/mk.gov.si/pageuploads/Ministrstvo/raziskave-analize/dediscina/metodologija-konservatorski_nacrt/02_Burra.pdf" TargetMode="External"/><Relationship Id="rId2" Type="http://schemas.openxmlformats.org/officeDocument/2006/relationships/hyperlink" Target="http://www.icomos.si/publikacij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apan-icomos.org/pdf/nara20_final_eng.pdf" TargetMode="External"/><Relationship Id="rId4" Type="http://schemas.openxmlformats.org/officeDocument/2006/relationships/hyperlink" Target="http://icom.museum/fileadmin/user_upload/pdf/Codes/kodek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.gov.si/fileadmin/mk.gov.si/pageuploads/Ministrstvo/Novice/2017/Strategija_21_SvetEvrop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D5B85-6547-C545-BA7D-26674DC1C1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Interpretacija dediščine v mednarodnih listinah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E7AA1-2381-2140-8DC5-C28A2CC8E6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b="1" dirty="0"/>
              <a:t>Doc. dr. Jelka Pirkovič</a:t>
            </a:r>
            <a:r>
              <a:rPr lang="en-US" dirty="0">
                <a:effectLst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23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48F02-CF6F-A640-BC7F-D1C705C4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do 1990</a:t>
            </a:r>
            <a:r>
              <a:rPr lang="en-US" dirty="0">
                <a:effectLst/>
              </a:rPr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A62D3-DDA6-E44F-ACF0-9BC1CEF96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/>
              <a:t>1975 Svet Evrope: Evropska listina o stavbni dediščini (Amsterdamska listina)</a:t>
            </a:r>
          </a:p>
          <a:p>
            <a:endParaRPr lang="sl-SI" b="1" dirty="0"/>
          </a:p>
          <a:p>
            <a:pPr marL="0" indent="0">
              <a:buNone/>
            </a:pPr>
            <a:r>
              <a:rPr lang="sl-SI" sz="4400" b="1" dirty="0">
                <a:latin typeface="+mj-lt"/>
              </a:rPr>
              <a:t>1990 -1999 ICOMOS</a:t>
            </a:r>
            <a:endParaRPr lang="en-US" sz="4400" dirty="0">
              <a:latin typeface="+mj-lt"/>
            </a:endParaRPr>
          </a:p>
          <a:p>
            <a:r>
              <a:rPr lang="sl-SI" dirty="0"/>
              <a:t>1992 Lausanska listina o ohranjanju in upravljanju arheološke dediščine </a:t>
            </a:r>
          </a:p>
          <a:p>
            <a:r>
              <a:rPr lang="sl-SI" dirty="0"/>
              <a:t>1999 Listina o kulturnem turizmu</a:t>
            </a:r>
            <a:r>
              <a:rPr lang="en-US" dirty="0">
                <a:effectLst/>
              </a:rPr>
              <a:t> </a:t>
            </a:r>
          </a:p>
          <a:p>
            <a:r>
              <a:rPr lang="sl-SI" b="1" dirty="0">
                <a:solidFill>
                  <a:srgbClr val="FF0000"/>
                </a:solidFill>
              </a:rPr>
              <a:t>1999 ICOMOS Avstralija: Listina iz Burre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29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00D6-8921-4F47-B619-6256E4C9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2000 - 2010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2E20-A439-FD45-A45E-3AC0C1EF2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2001</a:t>
            </a:r>
            <a:r>
              <a:rPr lang="sl-SI" dirty="0">
                <a:solidFill>
                  <a:srgbClr val="FF0000"/>
                </a:solidFill>
              </a:rPr>
              <a:t> (rev. 2017) </a:t>
            </a:r>
            <a:r>
              <a:rPr lang="sl-SI" b="1" dirty="0">
                <a:solidFill>
                  <a:srgbClr val="FF0000"/>
                </a:solidFill>
              </a:rPr>
              <a:t>ICOM Kodeks muzejske etike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</a:p>
          <a:p>
            <a:r>
              <a:rPr lang="sl-SI" dirty="0"/>
              <a:t>2002 Izjava o etični zavezi za člane ICOMOS </a:t>
            </a:r>
          </a:p>
          <a:p>
            <a:r>
              <a:rPr lang="sl-SI" b="1" dirty="0"/>
              <a:t>2004 UNESCO dokument Nara + 20: O dediščinskih praksah, kulturnih vrednotah in načelu avtentičnosti </a:t>
            </a:r>
          </a:p>
          <a:p>
            <a:r>
              <a:rPr lang="sl-SI" b="1" dirty="0">
                <a:solidFill>
                  <a:srgbClr val="FF0000"/>
                </a:solidFill>
              </a:rPr>
              <a:t>2005 Okvirna konvencija Sveta Evrope o vrednosti kulturne dediščine za družbo (Faro)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sl-SI" b="1" dirty="0">
                <a:solidFill>
                  <a:srgbClr val="FF0000"/>
                </a:solidFill>
              </a:rPr>
              <a:t>2008 ICOMOS Listina o interpretaciji in predstavitvi območij kulturne dediščine (Ename)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sl-SI" dirty="0"/>
              <a:t>2008 ICOMOS Listina o kulturnih poteh, </a:t>
            </a:r>
          </a:p>
          <a:p>
            <a:r>
              <a:rPr lang="sl-SI" dirty="0"/>
              <a:t>2008 ICOMOS Šijanska deklaracije o ohranjanju okolice spomenikov, skupin stavb in spomeniških območij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08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893BA-ADF5-B147-9F4B-B28EAD15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 2011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04A36-6DBF-F34A-9281-589DC03B1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b="1" dirty="0"/>
              <a:t>2013 ICOMOS Avstralija: Praktične zabeležke o interpretaciji</a:t>
            </a:r>
            <a:r>
              <a:rPr lang="sl-SI" dirty="0"/>
              <a:t> </a:t>
            </a:r>
          </a:p>
          <a:p>
            <a:r>
              <a:rPr lang="sl-SI" b="1" dirty="0"/>
              <a:t>2014 Evropska komisija: Sporočilo »Na poti k celostnemu pristopu do kulturne dediščine za Evropo”</a:t>
            </a:r>
            <a:endParaRPr lang="en-US" dirty="0"/>
          </a:p>
          <a:p>
            <a:r>
              <a:rPr lang="sl-SI" b="1" dirty="0"/>
              <a:t>2015 UNESCO Priporočilo o varstvu in promociji muzejev in zbirk, njihove raznolikosti in vloge v družbi </a:t>
            </a:r>
          </a:p>
          <a:p>
            <a:r>
              <a:rPr lang="sl-SI" b="1" dirty="0">
                <a:solidFill>
                  <a:srgbClr val="FF0000"/>
                </a:solidFill>
              </a:rPr>
              <a:t>2015 Resolucija Evropskega parlamenta na poti k celostnemu pristopu do kulturne dediščine za Evropo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</a:p>
          <a:p>
            <a:r>
              <a:rPr lang="sl-SI" b="1" dirty="0"/>
              <a:t>2016 UNESCO WHC Delovne smernice za izvajanje Konvencije o svetovni kulturni in naravni dediščini</a:t>
            </a:r>
          </a:p>
          <a:p>
            <a:r>
              <a:rPr lang="sl-SI" b="1" dirty="0">
                <a:solidFill>
                  <a:srgbClr val="FF0000"/>
                </a:solidFill>
              </a:rPr>
              <a:t>2017 Svet Evrope: Evropska strategija kulturne dediščine za 21. stoletje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92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CD1F4-4E26-6D48-850E-0EA84740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Zanimivo branje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9858F-6DF4-6D44-AF0D-4A7909186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b="1" dirty="0"/>
          </a:p>
          <a:p>
            <a:r>
              <a:rPr lang="sl-SI" b="1" dirty="0"/>
              <a:t>2011 UNWTO Communicating Heritage – A Handbook for the Tourism Sector</a:t>
            </a:r>
            <a:endParaRPr lang="en-US" dirty="0"/>
          </a:p>
          <a:p>
            <a:pPr marL="0" indent="0">
              <a:buNone/>
            </a:pPr>
            <a:endParaRPr lang="sl-SI" b="1" dirty="0"/>
          </a:p>
          <a:p>
            <a:endParaRPr lang="sl-SI" b="1" dirty="0"/>
          </a:p>
          <a:p>
            <a:r>
              <a:rPr lang="sl-SI" b="1" dirty="0"/>
              <a:t>2018 UNESCO WHC  Interpretating sites of memory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hlinkClick r:id="rId3"/>
              </a:rPr>
              <a:t>https://</a:t>
            </a:r>
            <a:r>
              <a:rPr lang="en-GB" dirty="0" err="1">
                <a:hlinkClick r:id="rId3"/>
              </a:rPr>
              <a:t>whc.unesco.org</a:t>
            </a:r>
            <a:r>
              <a:rPr lang="en-GB" dirty="0">
                <a:hlinkClick r:id="rId3"/>
              </a:rPr>
              <a:t>/</a:t>
            </a:r>
            <a:r>
              <a:rPr lang="en-GB" dirty="0" err="1">
                <a:hlinkClick r:id="rId3"/>
              </a:rPr>
              <a:t>en</a:t>
            </a:r>
            <a:r>
              <a:rPr lang="en-GB" dirty="0">
                <a:hlinkClick r:id="rId3"/>
              </a:rPr>
              <a:t>/activities/933/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98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5F2F-6CC5-7243-9A04-CAC5DEF87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Viri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DB1B2-70DF-2E44-82F5-01B8BB52C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ICOMOS priporočila (slovenski prevodi Doktrina I in II): 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http://www.icomos.si/publikacije/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Icomos Avstralija (slov. prevod): </a:t>
            </a:r>
            <a:r>
              <a:rPr lang="sl-SI" dirty="0">
                <a:hlinkClick r:id="rId3"/>
              </a:rPr>
              <a:t>http://www.mk.gov.si/fileadmin/mk.gov.si/pageuploads/Ministrstvo/raziskave-analize/dediscina/metodologija-konservatorski_nacrt/02_Burra.pdf</a:t>
            </a:r>
            <a:r>
              <a:rPr lang="sl-SI" dirty="0">
                <a:effectLst/>
              </a:rPr>
              <a:t> </a:t>
            </a:r>
            <a:endParaRPr lang="sl-SI" dirty="0"/>
          </a:p>
          <a:p>
            <a:r>
              <a:rPr lang="sl-SI" dirty="0"/>
              <a:t>ICOM (slovenski prevod):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>
                <a:hlinkClick r:id="rId4"/>
              </a:rPr>
              <a:t>http://icom.museum/fileadmin/user_upload/pdf/Codes/kodeks.pdf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Nara + 20 </a:t>
            </a:r>
            <a:r>
              <a:rPr lang="sl-SI" dirty="0">
                <a:hlinkClick r:id="rId5"/>
              </a:rPr>
              <a:t>http://www.japan-icomos.org/pdf/nara20_final_eng.pdf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7133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B4A9-AD01-5143-8273-B6C9DBC2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E2338-1068-4147-A08A-C1424DD7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Konvencije (slovenski prevodi)– spletna stran PIRS</a:t>
            </a:r>
          </a:p>
          <a:p>
            <a:r>
              <a:rPr lang="sl-SI" dirty="0"/>
              <a:t>Unesco delovne smernice: spletna stran UNESCO WHC</a:t>
            </a:r>
          </a:p>
          <a:p>
            <a:r>
              <a:rPr lang="sl-SI" dirty="0"/>
              <a:t>Pravni dokumenti EU: (slov. prevodi) spletna stran EUR Lex</a:t>
            </a:r>
          </a:p>
          <a:p>
            <a:r>
              <a:rPr lang="sl-SI" dirty="0"/>
              <a:t>Evropska strategija kulturne dediščine za 21. stoletje (slov. prevod): 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http://www.mk.gov.si/fileadmin/mk.gov.si/pageuploads/Ministrstvo/Novice/2017/Strategija_21_SvetEvrope.pdf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92304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424</Words>
  <Application>Microsoft Macintosh PowerPoint</Application>
  <PresentationFormat>Widescreen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Interpretacija dediščine v mednarodnih listinah</vt:lpstr>
      <vt:lpstr>do 1990 </vt:lpstr>
      <vt:lpstr>2000 - 2010</vt:lpstr>
      <vt:lpstr>Po 2011</vt:lpstr>
      <vt:lpstr>Zanimivo branje</vt:lpstr>
      <vt:lpstr>Viri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Interpretacija dediščine v mednarodnih listinah</dc:title>
  <dc:subject/>
  <dc:creator>jelka.pirkovic@guest.arnes.si</dc:creator>
  <cp:keywords/>
  <dc:description/>
  <cp:lastModifiedBy>jelka.pirkovic@guest.arnes.si</cp:lastModifiedBy>
  <cp:revision>12</cp:revision>
  <dcterms:created xsi:type="dcterms:W3CDTF">2018-04-06T10:04:23Z</dcterms:created>
  <dcterms:modified xsi:type="dcterms:W3CDTF">2018-04-07T11:39:44Z</dcterms:modified>
  <cp:category/>
</cp:coreProperties>
</file>