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36"/>
  </p:notesMasterIdLst>
  <p:sldIdLst>
    <p:sldId id="272" r:id="rId2"/>
    <p:sldId id="302" r:id="rId3"/>
    <p:sldId id="288" r:id="rId4"/>
    <p:sldId id="317" r:id="rId5"/>
    <p:sldId id="303" r:id="rId6"/>
    <p:sldId id="359" r:id="rId7"/>
    <p:sldId id="344" r:id="rId8"/>
    <p:sldId id="345" r:id="rId9"/>
    <p:sldId id="322" r:id="rId10"/>
    <p:sldId id="323" r:id="rId11"/>
    <p:sldId id="354" r:id="rId12"/>
    <p:sldId id="347" r:id="rId13"/>
    <p:sldId id="348" r:id="rId14"/>
    <p:sldId id="350" r:id="rId15"/>
    <p:sldId id="351" r:id="rId16"/>
    <p:sldId id="352" r:id="rId17"/>
    <p:sldId id="349" r:id="rId18"/>
    <p:sldId id="337" r:id="rId19"/>
    <p:sldId id="327" r:id="rId20"/>
    <p:sldId id="328" r:id="rId21"/>
    <p:sldId id="338" r:id="rId22"/>
    <p:sldId id="339" r:id="rId23"/>
    <p:sldId id="360" r:id="rId24"/>
    <p:sldId id="340" r:id="rId25"/>
    <p:sldId id="341" r:id="rId26"/>
    <p:sldId id="342" r:id="rId27"/>
    <p:sldId id="357" r:id="rId28"/>
    <p:sldId id="312" r:id="rId29"/>
    <p:sldId id="316" r:id="rId30"/>
    <p:sldId id="306" r:id="rId31"/>
    <p:sldId id="308" r:id="rId32"/>
    <p:sldId id="319" r:id="rId33"/>
    <p:sldId id="318" r:id="rId34"/>
    <p:sldId id="282" r:id="rId3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Srednji slog 1 – poudarek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Svetel slog 2 – poudarek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Svetel slog 3 – poudare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77778" autoAdjust="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rutRovsnik\Desktop\obisk%20razstav%20STAT%20PODATKI%20%20OD%202012-1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rutRovsnik\Desktop\Emona%2014%20PORO&#268;ILO%20O%20EVALVAC%203\EMONA%2014%20sumativna%20eval%20graf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orut\Desktop\SEGM%2015%20GJ%20ANALIZE\segm%2015%20gj%20podatki%20iz%20spss%20za%20grafe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porabnik\Desktop\Emona%2014%20PORO&#268;ILO%20O%20EVALVAC%201\EMONA%2014%20sumativna%20eval%20graf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Segmenti</a:t>
            </a:r>
            <a:r>
              <a:rPr lang="sl-SI" sz="1800" b="1" i="0" baseline="0">
                <a:effectLst/>
              </a:rPr>
              <a:t> obiskovalcev v %  -  primerjava  3 razstav 2012 - 14 v Mestnem muzeju Ljubljana  </a:t>
            </a:r>
            <a:endParaRPr lang="sl-SI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'Emona mesto v imperiju'!$E$587</c:f>
              <c:strCache>
                <c:ptCount val="1"/>
                <c:pt idx="0">
                  <c:v>študenti v %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'Emona mesto v imperiju'!$A$588:$A$590</c:f>
              <c:strCache>
                <c:ptCount val="3"/>
                <c:pt idx="0">
                  <c:v>EMONA MESTO V IMPER 2014</c:v>
                </c:pt>
                <c:pt idx="1">
                  <c:v>KOLO 5200 LET 2013</c:v>
                </c:pt>
                <c:pt idx="2">
                  <c:v>VEČ GLAV VEČ VE  2012 </c:v>
                </c:pt>
              </c:strCache>
            </c:strRef>
          </c:cat>
          <c:val>
            <c:numRef>
              <c:f>'Emona mesto v imperiju'!$E$588:$E$590</c:f>
              <c:numCache>
                <c:formatCode>0</c:formatCode>
                <c:ptCount val="3"/>
                <c:pt idx="0" formatCode="General">
                  <c:v>12</c:v>
                </c:pt>
                <c:pt idx="1">
                  <c:v>11.2789329148685</c:v>
                </c:pt>
                <c:pt idx="2">
                  <c:v>18.5089974293059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'Emona mesto v imperiju'!$F$587</c:f>
              <c:strCache>
                <c:ptCount val="1"/>
                <c:pt idx="0">
                  <c:v>odrasli v % 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'Emona mesto v imperiju'!$A$588:$A$590</c:f>
              <c:strCache>
                <c:ptCount val="3"/>
                <c:pt idx="0">
                  <c:v>EMONA MESTO V IMPER 2014</c:v>
                </c:pt>
                <c:pt idx="1">
                  <c:v>KOLO 5200 LET 2013</c:v>
                </c:pt>
                <c:pt idx="2">
                  <c:v>VEČ GLAV VEČ VE  2012 </c:v>
                </c:pt>
              </c:strCache>
            </c:strRef>
          </c:cat>
          <c:val>
            <c:numRef>
              <c:f>'Emona mesto v imperiju'!$F$588:$F$590</c:f>
              <c:numCache>
                <c:formatCode>0</c:formatCode>
                <c:ptCount val="3"/>
                <c:pt idx="0" formatCode="General">
                  <c:v>33</c:v>
                </c:pt>
                <c:pt idx="1">
                  <c:v>31.404472342094898</c:v>
                </c:pt>
                <c:pt idx="2">
                  <c:v>45.758354755783998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'Emona mesto v imperiju'!$G$587</c:f>
              <c:strCache>
                <c:ptCount val="1"/>
                <c:pt idx="0">
                  <c:v>upokojenci v % 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'Emona mesto v imperiju'!$A$588:$A$590</c:f>
              <c:strCache>
                <c:ptCount val="3"/>
                <c:pt idx="0">
                  <c:v>EMONA MESTO V IMPER 2014</c:v>
                </c:pt>
                <c:pt idx="1">
                  <c:v>KOLO 5200 LET 2013</c:v>
                </c:pt>
                <c:pt idx="2">
                  <c:v>VEČ GLAV VEČ VE  2012 </c:v>
                </c:pt>
              </c:strCache>
            </c:strRef>
          </c:cat>
          <c:val>
            <c:numRef>
              <c:f>'Emona mesto v imperiju'!$G$588:$G$590</c:f>
              <c:numCache>
                <c:formatCode>0</c:formatCode>
                <c:ptCount val="3"/>
                <c:pt idx="0">
                  <c:v>16.663106173894398</c:v>
                </c:pt>
                <c:pt idx="1">
                  <c:v>15.7610827775598</c:v>
                </c:pt>
                <c:pt idx="2" formatCode="General">
                  <c:v>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'Emona mesto v imperiju'!$H$587</c:f>
              <c:strCache>
                <c:ptCount val="1"/>
                <c:pt idx="0">
                  <c:v>družine v %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'Emona mesto v imperiju'!$A$588:$A$590</c:f>
              <c:strCache>
                <c:ptCount val="3"/>
                <c:pt idx="0">
                  <c:v>EMONA MESTO V IMPER 2014</c:v>
                </c:pt>
                <c:pt idx="1">
                  <c:v>KOLO 5200 LET 2013</c:v>
                </c:pt>
                <c:pt idx="2">
                  <c:v>VEČ GLAV VEČ VE  2012 </c:v>
                </c:pt>
              </c:strCache>
            </c:strRef>
          </c:cat>
          <c:val>
            <c:numRef>
              <c:f>'Emona mesto v imperiju'!$H$588:$H$590</c:f>
              <c:numCache>
                <c:formatCode>0</c:formatCode>
                <c:ptCount val="3"/>
                <c:pt idx="0" formatCode="General">
                  <c:v>34</c:v>
                </c:pt>
                <c:pt idx="1">
                  <c:v>39.338956453511102</c:v>
                </c:pt>
                <c:pt idx="2">
                  <c:v>12.242930591259601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7596944"/>
        <c:axId val="267595768"/>
      </c:lineChart>
      <c:catAx>
        <c:axId val="267596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sl-SI"/>
          </a:p>
        </c:txPr>
        <c:crossAx val="267595768"/>
        <c:crosses val="autoZero"/>
        <c:auto val="1"/>
        <c:lblAlgn val="ctr"/>
        <c:lblOffset val="100"/>
        <c:noMultiLvlLbl val="0"/>
      </c:catAx>
      <c:valAx>
        <c:axId val="2675957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sl-SI"/>
                  <a:t>odstotki</a:t>
                </a:r>
                <a:r>
                  <a:rPr lang="sl-SI" baseline="0"/>
                  <a:t> 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675969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sl-SI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sl-SI" b="0" dirty="0" smtClean="0"/>
              <a:t>RAZLOGI</a:t>
            </a:r>
            <a:r>
              <a:rPr lang="sl-SI" b="0" baseline="0" dirty="0" smtClean="0"/>
              <a:t> </a:t>
            </a:r>
            <a:r>
              <a:rPr lang="sl-SI" b="0" baseline="0" dirty="0"/>
              <a:t>ZA OBISK - V %</a:t>
            </a:r>
            <a:endParaRPr lang="sl-SI" b="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List1!$A$150</c:f>
              <c:strCache>
                <c:ptCount val="1"/>
                <c:pt idx="0">
                  <c:v>Radovednost, splošno zanimanje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List1!$B$149:$D$149</c:f>
              <c:strCache>
                <c:ptCount val="3"/>
                <c:pt idx="0">
                  <c:v>EMONA:MESTO V IMP-2014</c:v>
                </c:pt>
                <c:pt idx="1">
                  <c:v>KOLO 5200-2013</c:v>
                </c:pt>
                <c:pt idx="2">
                  <c:v>EMONA. MIT-2010</c:v>
                </c:pt>
              </c:strCache>
            </c:strRef>
          </c:cat>
          <c:val>
            <c:numRef>
              <c:f>List1!$B$150:$D$150</c:f>
              <c:numCache>
                <c:formatCode>General</c:formatCode>
                <c:ptCount val="3"/>
                <c:pt idx="0">
                  <c:v>40.5</c:v>
                </c:pt>
                <c:pt idx="1">
                  <c:v>44</c:v>
                </c:pt>
                <c:pt idx="2">
                  <c:v>18</c:v>
                </c:pt>
              </c:numCache>
            </c:numRef>
          </c:val>
        </c:ser>
        <c:ser>
          <c:idx val="1"/>
          <c:order val="1"/>
          <c:tx>
            <c:strRef>
              <c:f>List1!$A$151</c:f>
              <c:strCache>
                <c:ptCount val="1"/>
                <c:pt idx="0">
                  <c:v>zanimanje za predstavljeno temo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List1!$B$149:$D$149</c:f>
              <c:strCache>
                <c:ptCount val="3"/>
                <c:pt idx="0">
                  <c:v>EMONA:MESTO V IMP-2014</c:v>
                </c:pt>
                <c:pt idx="1">
                  <c:v>KOLO 5200-2013</c:v>
                </c:pt>
                <c:pt idx="2">
                  <c:v>EMONA. MIT-2010</c:v>
                </c:pt>
              </c:strCache>
            </c:strRef>
          </c:cat>
          <c:val>
            <c:numRef>
              <c:f>List1!$B$151:$D$151</c:f>
              <c:numCache>
                <c:formatCode>General</c:formatCode>
                <c:ptCount val="3"/>
                <c:pt idx="0">
                  <c:v>31</c:v>
                </c:pt>
                <c:pt idx="1">
                  <c:v>24</c:v>
                </c:pt>
                <c:pt idx="2">
                  <c:v>25</c:v>
                </c:pt>
              </c:numCache>
            </c:numRef>
          </c:val>
        </c:ser>
        <c:ser>
          <c:idx val="2"/>
          <c:order val="2"/>
          <c:tx>
            <c:strRef>
              <c:f>List1!$A$152</c:f>
              <c:strCache>
                <c:ptCount val="1"/>
                <c:pt idx="0">
                  <c:v>ker je nekaj za dušo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List1!$B$149:$D$149</c:f>
              <c:strCache>
                <c:ptCount val="3"/>
                <c:pt idx="0">
                  <c:v>EMONA:MESTO V IMP-2014</c:v>
                </c:pt>
                <c:pt idx="1">
                  <c:v>KOLO 5200-2013</c:v>
                </c:pt>
                <c:pt idx="2">
                  <c:v>EMONA. MIT-2010</c:v>
                </c:pt>
              </c:strCache>
            </c:strRef>
          </c:cat>
          <c:val>
            <c:numRef>
              <c:f>List1!$B$152:$D$152</c:f>
              <c:numCache>
                <c:formatCode>General</c:formatCode>
                <c:ptCount val="3"/>
                <c:pt idx="0">
                  <c:v>18</c:v>
                </c:pt>
                <c:pt idx="1">
                  <c:v>17</c:v>
                </c:pt>
                <c:pt idx="2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7597728"/>
        <c:axId val="267593416"/>
      </c:barChart>
      <c:catAx>
        <c:axId val="267597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7593416"/>
        <c:crosses val="autoZero"/>
        <c:auto val="1"/>
        <c:lblAlgn val="ctr"/>
        <c:lblOffset val="100"/>
        <c:noMultiLvlLbl val="0"/>
      </c:catAx>
      <c:valAx>
        <c:axId val="2675934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675977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sl-SI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732718894009217E-2"/>
          <c:y val="5.1546391752577317E-2"/>
          <c:w val="0.64516129032258063"/>
          <c:h val="0.809278350515463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Nimam želje/volje</c:v>
                </c:pt>
              </c:strCache>
            </c:strRef>
          </c:tx>
          <c:spPr>
            <a:solidFill>
              <a:srgbClr val="FF0000"/>
            </a:solidFill>
            <a:ln w="2281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 formatCode="0.00%">
                  <c:v>0.33200000000000002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Oseb. Razlogi (bolezen, čas)</c:v>
                </c:pt>
              </c:strCache>
            </c:strRef>
          </c:tx>
          <c:spPr>
            <a:solidFill>
              <a:schemeClr val="accent2"/>
            </a:solidFill>
            <a:ln w="2281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 formatCode="0.00%">
                  <c:v>0.33200000000000002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Me take stvari ne zanimajo</c:v>
                </c:pt>
              </c:strCache>
            </c:strRef>
          </c:tx>
          <c:spPr>
            <a:solidFill>
              <a:schemeClr val="hlink"/>
            </a:solidFill>
            <a:ln w="2281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 formatCode="0.00%">
                  <c:v>0.315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Nimam nobenega razloga</c:v>
                </c:pt>
              </c:strCache>
            </c:strRef>
          </c:tx>
          <c:spPr>
            <a:solidFill>
              <a:srgbClr val="FF9900"/>
            </a:solidFill>
            <a:ln w="2281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</c:numCache>
            </c:numRef>
          </c:cat>
          <c:val>
            <c:numRef>
              <c:f>Sheet1!$B$5:$E$5</c:f>
              <c:numCache>
                <c:formatCode>General</c:formatCode>
                <c:ptCount val="4"/>
                <c:pt idx="0" formatCode="0.00%">
                  <c:v>0.20599999999999999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Ne poznam njihovih dejavnosti</c:v>
                </c:pt>
              </c:strCache>
            </c:strRef>
          </c:tx>
          <c:spPr>
            <a:solidFill>
              <a:schemeClr val="bg2"/>
            </a:solidFill>
            <a:ln w="2281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</c:numCache>
            </c:numRef>
          </c:cat>
          <c:val>
            <c:numRef>
              <c:f>Sheet1!$B$6:$E$6</c:f>
              <c:numCache>
                <c:formatCode>General</c:formatCode>
                <c:ptCount val="4"/>
                <c:pt idx="0" formatCode="0.00%">
                  <c:v>0.19700000000000001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Predrage vstopnine</c:v>
                </c:pt>
              </c:strCache>
            </c:strRef>
          </c:tx>
          <c:spPr>
            <a:solidFill>
              <a:srgbClr val="99CC00"/>
            </a:solidFill>
            <a:ln w="2281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</c:numCache>
            </c:numRef>
          </c:cat>
          <c:val>
            <c:numRef>
              <c:f>Sheet1!$B$7:$E$7</c:f>
              <c:numCache>
                <c:formatCode>General</c:formatCode>
                <c:ptCount val="4"/>
                <c:pt idx="0" formatCode="0.00%">
                  <c:v>0.16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Neprijetni spomini iz šole</c:v>
                </c:pt>
              </c:strCache>
            </c:strRef>
          </c:tx>
          <c:spPr>
            <a:solidFill>
              <a:srgbClr val="0066CC"/>
            </a:solidFill>
            <a:ln w="2281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2011</c:v>
                </c:pt>
              </c:numCache>
            </c:numRef>
          </c:cat>
          <c:val>
            <c:numRef>
              <c:f>Sheet1!$B$8:$E$8</c:f>
              <c:numCache>
                <c:formatCode>General</c:formatCode>
                <c:ptCount val="4"/>
                <c:pt idx="0" formatCode="0.00%">
                  <c:v>0.109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9130736"/>
        <c:axId val="269127600"/>
      </c:barChart>
      <c:catAx>
        <c:axId val="269130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57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9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l-SI"/>
          </a:p>
        </c:txPr>
        <c:crossAx val="269127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9127600"/>
        <c:scaling>
          <c:orientation val="minMax"/>
        </c:scaling>
        <c:delete val="0"/>
        <c:axPos val="b"/>
        <c:majorGridlines>
          <c:spPr>
            <a:ln w="5703">
              <a:solidFill>
                <a:schemeClr val="tx1"/>
              </a:solidFill>
              <a:prstDash val="solid"/>
            </a:ln>
          </c:spPr>
        </c:majorGridlines>
        <c:minorGridlines>
          <c:spPr>
            <a:ln w="5703">
              <a:solidFill>
                <a:schemeClr val="tx1"/>
              </a:solidFill>
              <a:prstDash val="solid"/>
            </a:ln>
          </c:spPr>
        </c:minorGridlines>
        <c:numFmt formatCode="0.00%" sourceLinked="1"/>
        <c:majorTickMark val="out"/>
        <c:minorTickMark val="none"/>
        <c:tickLblPos val="nextTo"/>
        <c:spPr>
          <a:ln w="57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9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l-SI"/>
          </a:p>
        </c:txPr>
        <c:crossAx val="269130736"/>
        <c:crosses val="autoZero"/>
        <c:crossBetween val="between"/>
      </c:valAx>
      <c:spPr>
        <a:noFill/>
        <a:ln w="2281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234945116381285"/>
          <c:y val="5.5899519066641909E-2"/>
          <c:w val="0.27419354838709675"/>
          <c:h val="0.83505154639175261"/>
        </c:manualLayout>
      </c:layout>
      <c:overlay val="0"/>
      <c:spPr>
        <a:noFill/>
        <a:ln w="5703">
          <a:solidFill>
            <a:schemeClr val="tx1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Tahoma"/>
              <a:ea typeface="Tahoma"/>
              <a:cs typeface="Tahoma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98" b="0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l-S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dirty="0"/>
              <a:t> Galerija </a:t>
            </a:r>
            <a:r>
              <a:rPr lang="sl-SI" dirty="0" smtClean="0"/>
              <a:t>Jakopič: </a:t>
            </a:r>
            <a:r>
              <a:rPr lang="sl-SI" dirty="0"/>
              <a:t>RAZSTAVA KIPAR STOJAN BATIČ</a:t>
            </a:r>
          </a:p>
          <a:p>
            <a:pPr>
              <a:defRPr/>
            </a:pPr>
            <a:r>
              <a:rPr lang="sl-SI" dirty="0"/>
              <a:t>Kateri način ogledovanja vam je najbližji? v </a:t>
            </a:r>
            <a:r>
              <a:rPr lang="sl-SI" dirty="0" smtClean="0"/>
              <a:t>% N= 140 obiskovalcev</a:t>
            </a:r>
            <a:endParaRPr lang="sl-SI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Sheet0!$B$238:$B$242</c:f>
              <c:strCache>
                <c:ptCount val="5"/>
                <c:pt idx="0">
                  <c:v>ni odgovora</c:v>
                </c:pt>
                <c:pt idx="1">
                  <c:v>OPAZOVALCI ...sem seznanjen, a grem redko v galerijo</c:v>
                </c:pt>
                <c:pt idx="2">
                  <c:v>ENTUZIJASTI: name čustveno vpliva,grem na prireditve, o pomenu umet. rad razpravljam</c:v>
                </c:pt>
                <c:pt idx="3">
                  <c:v>UDELEŽENCI: zanimam se za lik umet, v  povezavi z drugimi zvrstmi</c:v>
                </c:pt>
                <c:pt idx="4">
                  <c:v>SAMOSTOJNI: ogledujem sam, tematiko poznam, o videnem se pogovarjam z drugimi</c:v>
                </c:pt>
              </c:strCache>
            </c:strRef>
          </c:cat>
          <c:val>
            <c:numRef>
              <c:f>Sheet0!$C$238:$C$242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Sheet0!$B$238:$B$242</c:f>
              <c:strCache>
                <c:ptCount val="5"/>
                <c:pt idx="0">
                  <c:v>ni odgovora</c:v>
                </c:pt>
                <c:pt idx="1">
                  <c:v>OPAZOVALCI ...sem seznanjen, a grem redko v galerijo</c:v>
                </c:pt>
                <c:pt idx="2">
                  <c:v>ENTUZIJASTI: name čustveno vpliva,grem na prireditve, o pomenu umet. rad razpravljam</c:v>
                </c:pt>
                <c:pt idx="3">
                  <c:v>UDELEŽENCI: zanimam se za lik umet, v  povezavi z drugimi zvrstmi</c:v>
                </c:pt>
                <c:pt idx="4">
                  <c:v>SAMOSTOJNI: ogledujem sam, tematiko poznam, o videnem se pogovarjam z drugimi</c:v>
                </c:pt>
              </c:strCache>
            </c:strRef>
          </c:cat>
          <c:val>
            <c:numRef>
              <c:f>Sheet0!$D$238:$D$242</c:f>
              <c:numCache>
                <c:formatCode>General</c:formatCode>
                <c:ptCount val="5"/>
                <c:pt idx="0">
                  <c:v>4.4000000000000004</c:v>
                </c:pt>
                <c:pt idx="1">
                  <c:v>8.1</c:v>
                </c:pt>
                <c:pt idx="2">
                  <c:v>15.4</c:v>
                </c:pt>
                <c:pt idx="3">
                  <c:v>28.7</c:v>
                </c:pt>
                <c:pt idx="4">
                  <c:v>43.4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67594200"/>
        <c:axId val="267594592"/>
      </c:barChart>
      <c:catAx>
        <c:axId val="267594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67594592"/>
        <c:crosses val="autoZero"/>
        <c:auto val="1"/>
        <c:lblAlgn val="ctr"/>
        <c:lblOffset val="100"/>
        <c:noMultiLvlLbl val="0"/>
      </c:catAx>
      <c:valAx>
        <c:axId val="26759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67594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sl-SI" sz="1400"/>
              <a:t>V kolikšni meri ste </a:t>
            </a:r>
            <a:r>
              <a:rPr lang="en-US" sz="1400" i="1"/>
              <a:t>zelo</a:t>
            </a:r>
            <a:r>
              <a:rPr lang="en-US" sz="1400"/>
              <a:t> uživali</a:t>
            </a:r>
            <a:r>
              <a:rPr lang="sl-SI" sz="1400"/>
              <a:t> na razstavi?</a:t>
            </a:r>
            <a:r>
              <a:rPr lang="en-US" sz="1400"/>
              <a:t> 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List1!$B$117</c:f>
              <c:strCache>
                <c:ptCount val="1"/>
                <c:pt idx="0">
                  <c:v>zelo uživali 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List1!$A$118:$A$122</c:f>
              <c:strCache>
                <c:ptCount val="5"/>
                <c:pt idx="0">
                  <c:v>EMONA. MIT 2010</c:v>
                </c:pt>
                <c:pt idx="1">
                  <c:v>VITEZ DAMA IN ZMAJ 2013 V NM</c:v>
                </c:pt>
                <c:pt idx="2">
                  <c:v>GRKI 2011</c:v>
                </c:pt>
                <c:pt idx="3">
                  <c:v>EMONA MESTO V IMP 2014</c:v>
                </c:pt>
                <c:pt idx="4">
                  <c:v>KOLO 5200 LET 2013</c:v>
                </c:pt>
              </c:strCache>
            </c:strRef>
          </c:cat>
          <c:val>
            <c:numRef>
              <c:f>List1!$B$118:$B$122</c:f>
              <c:numCache>
                <c:formatCode>0%</c:formatCode>
                <c:ptCount val="5"/>
                <c:pt idx="0">
                  <c:v>0.9</c:v>
                </c:pt>
                <c:pt idx="1">
                  <c:v>0.8</c:v>
                </c:pt>
                <c:pt idx="2" formatCode="0.00%">
                  <c:v>0.74400000000000199</c:v>
                </c:pt>
                <c:pt idx="3" formatCode="0.00%">
                  <c:v>0.63200000000000223</c:v>
                </c:pt>
                <c:pt idx="4" formatCode="0.00%">
                  <c:v>0.61300000000000165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313848"/>
        <c:axId val="269125248"/>
      </c:lineChart>
      <c:catAx>
        <c:axId val="222313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9125248"/>
        <c:crosses val="autoZero"/>
        <c:auto val="1"/>
        <c:lblAlgn val="ctr"/>
        <c:lblOffset val="100"/>
        <c:noMultiLvlLbl val="0"/>
      </c:catAx>
      <c:valAx>
        <c:axId val="26912524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223138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9DB75-E73A-4D90-AD67-2A0FFE492448}" type="datetimeFigureOut">
              <a:rPr lang="sl-SI" smtClean="0"/>
              <a:t>22. 11. 2015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6239A-6576-48F0-B16A-D6BD903B66D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637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9864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9996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2785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9812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Profiliranje obiskovalcev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vzpostavljanje poosebljenih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odnosov 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običajna oblika trženja</a:t>
            </a:r>
            <a:r>
              <a:rPr lang="sl-SI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komercialnih okoljih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vse bolj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tudi v muzejih in dediščinskih ustanovah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Najboljši primer je </a:t>
            </a:r>
            <a:r>
              <a:rPr lang="sl-SI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Amazon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ki sledi profilu in nakupom 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uporabnikov in tako zasleduje njihove specifične potrebe.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Izdvajamo primer profiliranja –</a:t>
            </a:r>
            <a:r>
              <a:rPr lang="sl-SI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 letno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študijo preferenc in vedenjskih vzorcev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 katerim so v Dallas </a:t>
            </a:r>
            <a:r>
              <a:rPr lang="sl-SI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l-SI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Museum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ZDA prišli do raznolikih potreb  rednih (pogosti), občasnih (enkratni) in redkih ( ne) </a:t>
            </a:r>
            <a:r>
              <a:rPr lang="sl-SI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obiskovalcev.Posledično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 preoblikovali muzejsko ponudbo, upoštevajoč vse 4 nivoje. vse vidike muzejske prakse Rezultat -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100 % povečanje obiska in motiviralo je veš kot 50%  obiskovalcev k udeležbi izobraževalnih in javnih programov.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4603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3794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Ključno je, da socialno mreženje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 marketing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forum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 katerim si ljudje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delijo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neodvisno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prispevajo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pridobivajo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postajajo kot pravi </a:t>
            </a:r>
            <a:r>
              <a:rPr lang="sl-SI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Kotler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PROSUMERS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Po ameriški raziskavi leta 2010 (</a:t>
            </a:r>
            <a:r>
              <a:rPr lang="sl-SI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Fletcher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večina muzejev še vedno uporablja socialne medije za (enosmerno) obveščanje 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dogodkih toda </a:t>
            </a:r>
            <a:r>
              <a:rPr lang="sl-SI" sz="1200" b="1" u="sng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muzeji, ki opisujejo učinke socialnih medijev kot uspešne ali zelo uspešne, uporabljajo te medije kot osnovo za DIALOG.  </a:t>
            </a:r>
          </a:p>
          <a:p>
            <a:endParaRPr lang="sl-SI" b="1" u="sng" dirty="0">
              <a:solidFill>
                <a:srgbClr val="FF0000"/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69893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05518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 tem se moramo vprašati, kaj to poslanstvo pomeni v marketinškem jeziku in ali so standardni marketinški pristopi sploh uporabn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Principi so enaki (cilji, značilnosti, potrebe in motivacije uporabnikov) toda učinek zna biti težje dosegljiv. Vstopamo v realnost socialnega marketinga in poskušamo spremeniti navade in vedenje človeka. Poskušamo prepričati dosedanje ne - obiskovalce, mnoge med njimi, ki močno čutijo, da muzeji niso za njih. In poskušamo jih prepričati v uporabnike – torej spremeniti njihove poglede in navade. </a:t>
            </a: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730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Raziskave kažejo, da so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občinstva</a:t>
            </a:r>
            <a:r>
              <a:rPr lang="sl-SI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muzejih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ostala tradicionalna</a:t>
            </a:r>
            <a:r>
              <a:rPr lang="sl-SI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da so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upadu </a:t>
            </a:r>
            <a:r>
              <a:rPr lang="sl-SI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postajajo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starejša</a:t>
            </a:r>
            <a:r>
              <a:rPr lang="sl-SI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medtem, ko so se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lokalne skupnosti</a:t>
            </a:r>
            <a:r>
              <a:rPr lang="sl-SI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dramatično spremenile</a:t>
            </a:r>
            <a:r>
              <a:rPr lang="sl-SI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l-SI" dirty="0" smtClean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0875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Če torej želimo, da muzeji  spet zacvetijo</a:t>
            </a:r>
            <a:r>
              <a:rPr lang="sl-SI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treba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bolje </a:t>
            </a:r>
            <a:r>
              <a:rPr lang="sl-SI" sz="1200" b="1" kern="1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+mn-lt"/>
                <a:ea typeface="+mn-ea"/>
                <a:cs typeface="+mn-cs"/>
              </a:rPr>
              <a:t>razumeti obiskovalce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</a:t>
            </a:r>
            <a:r>
              <a:rPr lang="sl-SI" sz="1200" b="1" kern="1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+mn-lt"/>
                <a:ea typeface="+mn-ea"/>
                <a:cs typeface="+mn-cs"/>
              </a:rPr>
              <a:t>izgrajevati odnose z njimi</a:t>
            </a:r>
            <a:r>
              <a:rPr lang="sl-SI" sz="1200" b="0" kern="1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</a:p>
          <a:p>
            <a:r>
              <a:rPr lang="sl-SI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Oba sta </a:t>
            </a:r>
            <a:r>
              <a:rPr lang="sl-SI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ključna pogoja za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preobrazbo naključnega obiskovalca v rednega uporabnika</a:t>
            </a:r>
            <a:r>
              <a:rPr lang="sl-SI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torej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aktivnega partnerja pri delovanju ustanove</a:t>
            </a:r>
            <a:endParaRPr lang="sl-S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1476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9164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 bi opozoril na pomen nacionalnih pregledov obiska v muzejih in galerijah. V  slovenskih muzejih smo zakonsko obvezani voditi letne statistike obiskovalcev, ki pa so bolj usmerjene v količinske podatke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torej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koliko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manj kateri segmenti javnosti (starost spol, izobrazbo, oddaljenost). Podrobnejše podatke je prinesla nacionalna Evalvacija leta 2006 -08 vladne Službe za premično kulturno dediščino. Morda je prav zdaj priložnost, da poudarim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nujnost izboljšanja letnega nacionalnega pregleda obiska v strukturnem smislu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ki ga na podlagi podatkov iz muzejev in galerij zbira in vodi Ministrstvo za kulturo.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4682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nivoju nacionalnih in regionalnih muzejev bi pohvalil nekaj prvih lastovk v smislu sistematičnih in podrobnejših pregledov, ki naj bi prispevali k sondiranju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profila obiskovalcev 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(NM, SEM, PM Koper, MNZ Celje). 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9737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 navajam PRIMER: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partnerski projekt 5 ljubljanskih muzejev leta 2008 in nato 2011,je imel za cilj izmeriti </a:t>
            </a:r>
            <a:r>
              <a:rPr lang="sl-SI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prepoznavnost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(odmevnost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razstav in zgradb 5 muzejev in galerij </a:t>
            </a:r>
            <a:r>
              <a:rPr lang="sl-SI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strani prebivalcev in obiskovalcev Ljubljane, a je vseboval tudi elemente klasičnega pregleda. Med prikazanimi ključnimi ugotovitvami</a:t>
            </a:r>
            <a:r>
              <a:rPr lang="sl-SI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vidimo razlike med mlajšimi in starejšimi obiskovalci (splet) med obiskovalci in ne-obiskovalci (predstave o m/g) in razlike med spoloma (predstave). 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0148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u="sng" baseline="0" dirty="0" smtClean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6535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Po raziskavah Linde Kelly</a:t>
            </a:r>
            <a:r>
              <a:rPr lang="sl-SI" baseline="0" dirty="0" smtClean="0"/>
              <a:t> iz avstralskega muzeja v </a:t>
            </a:r>
            <a:r>
              <a:rPr lang="sl-SI" baseline="0" dirty="0" err="1" smtClean="0"/>
              <a:t>Sydneyu</a:t>
            </a:r>
            <a:r>
              <a:rPr lang="sl-SI" baseline="0" dirty="0" smtClean="0"/>
              <a:t> (1999  in 2001) gre za </a:t>
            </a:r>
            <a:r>
              <a:rPr lang="sl-SI" b="1" baseline="0" dirty="0" smtClean="0"/>
              <a:t>5 razlogov </a:t>
            </a:r>
            <a:r>
              <a:rPr lang="sl-SI" baseline="0" dirty="0" smtClean="0"/>
              <a:t>za muzejski obisk: </a:t>
            </a:r>
            <a:r>
              <a:rPr lang="sl-SI" baseline="0" dirty="0" smtClean="0">
                <a:sym typeface="Wingdings"/>
              </a:rPr>
              <a:t></a:t>
            </a:r>
            <a:r>
              <a:rPr lang="sl-SI" baseline="0" dirty="0" smtClean="0"/>
              <a:t> </a:t>
            </a:r>
            <a:r>
              <a:rPr lang="sl-SI" b="1" baseline="0" dirty="0" smtClean="0"/>
              <a:t>izkusiti nekaj novega</a:t>
            </a:r>
            <a:r>
              <a:rPr lang="sl-SI" baseline="0" dirty="0" smtClean="0"/>
              <a:t>, </a:t>
            </a:r>
            <a:r>
              <a:rPr lang="sl-SI" baseline="0" dirty="0" smtClean="0">
                <a:sym typeface="Wingdings"/>
              </a:rPr>
              <a:t></a:t>
            </a:r>
            <a:r>
              <a:rPr lang="sl-SI" baseline="0" dirty="0" smtClean="0"/>
              <a:t> </a:t>
            </a:r>
            <a:r>
              <a:rPr lang="sl-SI" b="1" baseline="0" dirty="0" smtClean="0"/>
              <a:t>zabava</a:t>
            </a:r>
            <a:r>
              <a:rPr lang="sl-SI" baseline="0" dirty="0" smtClean="0"/>
              <a:t>, </a:t>
            </a:r>
            <a:r>
              <a:rPr lang="sl-SI" baseline="0" dirty="0" smtClean="0">
                <a:sym typeface="Wingdings"/>
              </a:rPr>
              <a:t></a:t>
            </a:r>
            <a:r>
              <a:rPr lang="sl-SI" baseline="0" dirty="0" smtClean="0"/>
              <a:t> </a:t>
            </a:r>
            <a:r>
              <a:rPr lang="sl-SI" b="1" baseline="0" dirty="0" smtClean="0"/>
              <a:t>učenje</a:t>
            </a:r>
            <a:r>
              <a:rPr lang="sl-SI" baseline="0" dirty="0" smtClean="0"/>
              <a:t>; </a:t>
            </a:r>
            <a:r>
              <a:rPr lang="sl-SI" baseline="0" dirty="0" smtClean="0">
                <a:sym typeface="Wingdings"/>
              </a:rPr>
              <a:t></a:t>
            </a:r>
            <a:r>
              <a:rPr lang="sl-SI" baseline="0" dirty="0" smtClean="0"/>
              <a:t> </a:t>
            </a:r>
            <a:r>
              <a:rPr lang="sl-SI" b="1" baseline="0" dirty="0" smtClean="0"/>
              <a:t>zanimanja otrok in družin </a:t>
            </a:r>
            <a:r>
              <a:rPr lang="sl-SI" baseline="0" dirty="0" smtClean="0"/>
              <a:t>in </a:t>
            </a:r>
            <a:r>
              <a:rPr lang="sl-SI" baseline="0" dirty="0" smtClean="0">
                <a:sym typeface="Wingdings"/>
              </a:rPr>
              <a:t></a:t>
            </a:r>
            <a:r>
              <a:rPr lang="sl-SI" baseline="0" dirty="0" smtClean="0"/>
              <a:t> </a:t>
            </a:r>
            <a:r>
              <a:rPr lang="sl-SI" b="1" baseline="0" dirty="0" smtClean="0"/>
              <a:t>storiti kaj vrednega/koristnega v prostem času</a:t>
            </a:r>
            <a:r>
              <a:rPr lang="sl-SI" baseline="0" dirty="0" smtClean="0"/>
              <a:t>. Tako kor </a:t>
            </a:r>
            <a:r>
              <a:rPr lang="sl-SI" baseline="0" dirty="0" err="1" smtClean="0"/>
              <a:t>Hoodova</a:t>
            </a:r>
            <a:r>
              <a:rPr lang="sl-SI" baseline="0" dirty="0" smtClean="0"/>
              <a:t> in Kellyjeva tudi </a:t>
            </a:r>
            <a:r>
              <a:rPr lang="sl-SI" baseline="0" dirty="0" err="1" smtClean="0"/>
              <a:t>Mc</a:t>
            </a:r>
            <a:r>
              <a:rPr lang="sl-SI" baseline="0" dirty="0" smtClean="0"/>
              <a:t> </a:t>
            </a:r>
            <a:r>
              <a:rPr lang="sl-SI" baseline="0" dirty="0" err="1" smtClean="0"/>
              <a:t>Manusova</a:t>
            </a:r>
            <a:r>
              <a:rPr lang="sl-SI" baseline="0" dirty="0" smtClean="0"/>
              <a:t> (1996 ) v Muzeju znanosti v Londonu ugotavlja poglavitne  </a:t>
            </a:r>
            <a:r>
              <a:rPr lang="sl-SI" u="sng" baseline="0" dirty="0" smtClean="0"/>
              <a:t>motivatorje</a:t>
            </a:r>
            <a:r>
              <a:rPr lang="sl-SI" baseline="0" dirty="0" smtClean="0"/>
              <a:t>  </a:t>
            </a:r>
            <a:r>
              <a:rPr lang="sl-SI" b="1" u="sng" baseline="0" dirty="0" smtClean="0"/>
              <a:t>kombinacijo možnosti za učenje in  družbeno – rekreativni kontekst obiska</a:t>
            </a:r>
            <a:r>
              <a:rPr lang="sl-SI" u="sng" baseline="0" dirty="0" smtClean="0"/>
              <a:t>. </a:t>
            </a:r>
          </a:p>
          <a:p>
            <a:endParaRPr lang="sl-SI" b="1" u="sng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6239A-6576-48F0-B16A-D6BD903B66D0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9967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EA397-2DF7-4DB3-9D64-D1F0C59060B9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AC063-2002-436C-849D-2008F4373141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FA85A-0C1E-40FA-A80D-D54BC5B85CE1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70995-0B90-43D0-B80A-43D8E682FF3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946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DD188-379F-4C85-B849-37772131B8D2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5B605-83B9-44F0-93D2-8692B853A08D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95335-A5A2-48DA-8D96-A5DD8030837D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E4B83-36EC-48AB-97A8-AEC20DFFC3F6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47A0C-9DA9-4622-B8F8-A49BE9C36521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95EB-C8BB-4936-A370-B089FF02E33B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D59A-66E9-4809-ABAE-A9A9E582C1FC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AE2F4-A43C-4DA8-B2B0-39EB2BAB8F98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EB5B4C-D59D-49D6-B8C3-0B9BD8F8A3DC}" type="slidenum">
              <a:rPr lang="en-GB" altLang="sl-SI" smtClean="0"/>
              <a:pPr>
                <a:defRPr/>
              </a:pPr>
              <a:t>‹#›</a:t>
            </a:fld>
            <a:endParaRPr lang="en-GB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Borut.rovsnik@mgml.s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oleObject" Target="../embeddings/oleObject1.bin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1043608" y="908720"/>
            <a:ext cx="7128792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4000" b="1" dirty="0" smtClean="0">
                <a:solidFill>
                  <a:srgbClr val="FFC000"/>
                </a:solidFill>
                <a:latin typeface="Calibri" pitchFamily="34" charset="0"/>
              </a:rPr>
              <a:t>POZNAVANJE OBISKOVALCEV </a:t>
            </a:r>
            <a:br>
              <a:rPr lang="sl-SI" sz="4000" b="1" dirty="0" smtClean="0">
                <a:solidFill>
                  <a:srgbClr val="FFC000"/>
                </a:solidFill>
                <a:latin typeface="Calibri" pitchFamily="34" charset="0"/>
              </a:rPr>
            </a:br>
            <a:r>
              <a:rPr lang="sl-SI" sz="4000" b="1" dirty="0" smtClean="0">
                <a:solidFill>
                  <a:srgbClr val="FFC000"/>
                </a:solidFill>
                <a:latin typeface="Calibri" pitchFamily="34" charset="0"/>
              </a:rPr>
              <a:t>IN SODELOVANJE JAVNOSTI</a:t>
            </a:r>
            <a:r>
              <a:rPr lang="sl-SI" sz="4000" b="1" dirty="0">
                <a:solidFill>
                  <a:srgbClr val="FFC000"/>
                </a:solidFill>
                <a:latin typeface="Calibri" pitchFamily="34" charset="0"/>
              </a:rPr>
              <a:t/>
            </a:r>
            <a:br>
              <a:rPr lang="sl-SI" sz="4000" b="1" dirty="0">
                <a:solidFill>
                  <a:srgbClr val="FFC000"/>
                </a:solidFill>
                <a:latin typeface="Calibri" pitchFamily="34" charset="0"/>
              </a:rPr>
            </a:br>
            <a:r>
              <a:rPr lang="sl-SI" sz="4000" b="1" dirty="0" smtClean="0">
                <a:solidFill>
                  <a:srgbClr val="FFC000"/>
                </a:solidFill>
                <a:latin typeface="Calibri" pitchFamily="34" charset="0"/>
              </a:rPr>
              <a:t>       </a:t>
            </a:r>
          </a:p>
          <a:p>
            <a:pPr algn="ctr"/>
            <a:endParaRPr lang="sl-SI" sz="4000" b="1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sl-SI" sz="4000" b="1" dirty="0" smtClean="0">
                <a:solidFill>
                  <a:srgbClr val="FFC000"/>
                </a:solidFill>
                <a:latin typeface="Calibri" pitchFamily="34" charset="0"/>
              </a:rPr>
              <a:t>integralni del interpretacije</a:t>
            </a:r>
            <a:r>
              <a:rPr lang="sl-SI" b="1" dirty="0">
                <a:solidFill>
                  <a:srgbClr val="FFC000"/>
                </a:solidFill>
                <a:latin typeface="Calibri" pitchFamily="34" charset="0"/>
              </a:rPr>
              <a:t/>
            </a:r>
            <a:br>
              <a:rPr lang="sl-SI" b="1" dirty="0">
                <a:solidFill>
                  <a:srgbClr val="FFC000"/>
                </a:solidFill>
                <a:latin typeface="Calibri" pitchFamily="34" charset="0"/>
              </a:rPr>
            </a:br>
            <a:endParaRPr lang="sl-SI" b="1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sl-SI" sz="1100" b="1" dirty="0">
                <a:solidFill>
                  <a:srgbClr val="FFC000"/>
                </a:solidFill>
                <a:latin typeface="Calibri" pitchFamily="34" charset="0"/>
              </a:rPr>
              <a:t/>
            </a:r>
            <a:br>
              <a:rPr lang="sl-SI" sz="1100" b="1" dirty="0">
                <a:solidFill>
                  <a:srgbClr val="FFC000"/>
                </a:solidFill>
                <a:latin typeface="Calibri" pitchFamily="34" charset="0"/>
              </a:rPr>
            </a:br>
            <a:r>
              <a:rPr lang="sl-SI" b="1" dirty="0">
                <a:solidFill>
                  <a:srgbClr val="FFC000"/>
                </a:solidFill>
                <a:latin typeface="Calibri" pitchFamily="34" charset="0"/>
              </a:rPr>
              <a:t>Regionalna posvetovanja </a:t>
            </a:r>
            <a:r>
              <a:rPr lang="sl-SI" b="1" dirty="0" smtClean="0">
                <a:solidFill>
                  <a:srgbClr val="FFC000"/>
                </a:solidFill>
                <a:latin typeface="Calibri" pitchFamily="34" charset="0"/>
              </a:rPr>
              <a:t>SMD 2015</a:t>
            </a:r>
            <a:r>
              <a:rPr lang="sl-SI" b="1" dirty="0">
                <a:solidFill>
                  <a:srgbClr val="FFC000"/>
                </a:solidFill>
                <a:latin typeface="Calibri" pitchFamily="34" charset="0"/>
              </a:rPr>
              <a:t/>
            </a:r>
            <a:br>
              <a:rPr lang="sl-SI" b="1" dirty="0">
                <a:solidFill>
                  <a:srgbClr val="FFC000"/>
                </a:solidFill>
                <a:latin typeface="Calibri" pitchFamily="34" charset="0"/>
              </a:rPr>
            </a:br>
            <a:r>
              <a:rPr lang="sl-SI" b="1" dirty="0">
                <a:solidFill>
                  <a:srgbClr val="FFC000"/>
                </a:solidFill>
                <a:latin typeface="Calibri" pitchFamily="34" charset="0"/>
              </a:rPr>
              <a:t>mag. Borut Rovšnik</a:t>
            </a:r>
            <a:endParaRPr lang="sl-SI" dirty="0">
              <a:solidFill>
                <a:srgbClr val="FFC000"/>
              </a:solidFill>
            </a:endParaRPr>
          </a:p>
        </p:txBody>
      </p:sp>
      <p:sp>
        <p:nvSpPr>
          <p:cNvPr id="6" name="Desna puščica 5"/>
          <p:cNvSpPr/>
          <p:nvPr/>
        </p:nvSpPr>
        <p:spPr>
          <a:xfrm rot="5400000">
            <a:off x="3733292" y="2611523"/>
            <a:ext cx="901433" cy="520163"/>
          </a:xfrm>
          <a:prstGeom prst="rightArrow">
            <a:avLst>
              <a:gd name="adj1" fmla="val 27130"/>
              <a:gd name="adj2" fmla="val 538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924800" cy="980728"/>
          </a:xfrm>
        </p:spPr>
        <p:txBody>
          <a:bodyPr/>
          <a:lstStyle/>
          <a:p>
            <a: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</a:br>
            <a: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</a:br>
            <a:r>
              <a:rPr lang="sl-SI" sz="2800" dirty="0"/>
              <a:t/>
            </a:r>
            <a:br>
              <a:rPr lang="sl-SI" sz="2800" dirty="0"/>
            </a:br>
            <a:r>
              <a:rPr lang="sl-SI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sl-SI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</a:br>
            <a:r>
              <a:rPr lang="sl-SI" sz="3200" b="1" dirty="0">
                <a:solidFill>
                  <a:srgbClr val="FFC000"/>
                </a:solidFill>
              </a:rPr>
              <a:t>2. PREGLED OBISKOVALCEV</a:t>
            </a:r>
            <a:r>
              <a:rPr lang="sl-SI" sz="2400" dirty="0"/>
              <a:t/>
            </a:r>
            <a:br>
              <a:rPr lang="sl-SI" sz="2400" dirty="0"/>
            </a:br>
            <a:endParaRPr lang="sl-SI" sz="2400" b="1" dirty="0">
              <a:solidFill>
                <a:srgbClr val="FFC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11560" y="1556792"/>
            <a:ext cx="7924800" cy="4320480"/>
          </a:xfrm>
        </p:spPr>
        <p:txBody>
          <a:bodyPr>
            <a:normAutofit/>
          </a:bodyPr>
          <a:lstStyle/>
          <a:p>
            <a:pPr lvl="0"/>
            <a:r>
              <a:rPr lang="sl-SI" sz="2800" dirty="0" smtClean="0"/>
              <a:t>Kdo, od </a:t>
            </a:r>
            <a:r>
              <a:rPr lang="sl-SI" sz="2800" dirty="0"/>
              <a:t>kod </a:t>
            </a:r>
            <a:r>
              <a:rPr lang="sl-SI" sz="2800" dirty="0" smtClean="0"/>
              <a:t>in s </a:t>
            </a:r>
            <a:r>
              <a:rPr lang="sl-SI" sz="2800" dirty="0"/>
              <a:t>kom </a:t>
            </a:r>
            <a:r>
              <a:rPr lang="sl-SI" sz="2800" dirty="0" smtClean="0"/>
              <a:t>prihajajo? </a:t>
            </a:r>
          </a:p>
          <a:p>
            <a:pPr lvl="0"/>
            <a:r>
              <a:rPr lang="sl-SI" sz="2800" dirty="0" smtClean="0"/>
              <a:t>Kako </a:t>
            </a:r>
            <a:r>
              <a:rPr lang="sl-SI" sz="2800" dirty="0"/>
              <a:t>pogosto in na kakšen </a:t>
            </a:r>
            <a:r>
              <a:rPr lang="sl-SI" sz="2800" dirty="0" smtClean="0"/>
              <a:t>način?</a:t>
            </a:r>
            <a:endParaRPr lang="sl-SI" sz="2800" dirty="0"/>
          </a:p>
          <a:p>
            <a:r>
              <a:rPr lang="sl-SI" sz="2800" dirty="0" smtClean="0"/>
              <a:t>Kakšna</a:t>
            </a:r>
            <a:r>
              <a:rPr lang="sl-SI" sz="2800" b="1" dirty="0" smtClean="0">
                <a:solidFill>
                  <a:schemeClr val="tx2">
                    <a:lumMod val="90000"/>
                  </a:schemeClr>
                </a:solidFill>
              </a:rPr>
              <a:t> pričakovanja </a:t>
            </a:r>
            <a:r>
              <a:rPr lang="sl-SI" sz="2800" dirty="0" smtClean="0"/>
              <a:t>imajo?</a:t>
            </a:r>
            <a:r>
              <a:rPr lang="sl-SI" sz="2800" b="1" dirty="0" smtClean="0">
                <a:solidFill>
                  <a:schemeClr val="tx2">
                    <a:lumMod val="90000"/>
                  </a:schemeClr>
                </a:solidFill>
              </a:rPr>
              <a:t>  </a:t>
            </a:r>
            <a:endParaRPr lang="sl-SI" sz="2800" b="1" dirty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r>
              <a:rPr lang="sl-SI" sz="2800" dirty="0" smtClean="0"/>
              <a:t>Zakaj </a:t>
            </a:r>
            <a:r>
              <a:rPr lang="sl-SI" sz="2800" b="1" dirty="0" smtClean="0">
                <a:solidFill>
                  <a:schemeClr val="tx2">
                    <a:lumMod val="90000"/>
                  </a:schemeClr>
                </a:solidFill>
              </a:rPr>
              <a:t>prihajajo in NE prihajajo</a:t>
            </a:r>
            <a:r>
              <a:rPr lang="sl-SI" sz="2800" dirty="0" smtClean="0"/>
              <a:t>? </a:t>
            </a:r>
          </a:p>
          <a:p>
            <a:pPr lvl="0"/>
            <a:r>
              <a:rPr lang="sl-SI" sz="2800" dirty="0" smtClean="0"/>
              <a:t>Kakšni so učni, emocionalni, socialni in ekonomski </a:t>
            </a:r>
            <a:r>
              <a:rPr lang="sl-SI" sz="2800" b="1" dirty="0" smtClean="0">
                <a:solidFill>
                  <a:schemeClr val="tx2">
                    <a:lumMod val="90000"/>
                  </a:schemeClr>
                </a:solidFill>
              </a:rPr>
              <a:t>učinki</a:t>
            </a:r>
            <a:r>
              <a:rPr lang="sl-SI" sz="2800" dirty="0" smtClean="0"/>
              <a:t>?</a:t>
            </a:r>
            <a:r>
              <a:rPr lang="sl-SI" sz="2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sl-SI" sz="2800" dirty="0" smtClean="0"/>
              <a:t> </a:t>
            </a:r>
            <a:endParaRPr lang="sl-SI" sz="2800" dirty="0"/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64837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20080"/>
          </a:xfrm>
        </p:spPr>
        <p:txBody>
          <a:bodyPr/>
          <a:lstStyle/>
          <a:p>
            <a:r>
              <a:rPr lang="sl-SI" sz="1800" b="1" dirty="0" smtClean="0">
                <a:solidFill>
                  <a:srgbClr val="FF0000"/>
                </a:solidFill>
              </a:rPr>
              <a:t/>
            </a:r>
            <a:br>
              <a:rPr lang="sl-SI" sz="1800" b="1" dirty="0" smtClean="0">
                <a:solidFill>
                  <a:srgbClr val="FF0000"/>
                </a:solidFill>
              </a:rPr>
            </a:br>
            <a:r>
              <a:rPr lang="sl-SI" sz="2000" cap="none" dirty="0" smtClean="0"/>
              <a:t>Primer :</a:t>
            </a:r>
            <a:r>
              <a:rPr lang="sl-SI" sz="2000" cap="none" dirty="0" smtClean="0">
                <a:latin typeface="Calibri" panose="020F0502020204030204" pitchFamily="34" charset="0"/>
              </a:rPr>
              <a:t>PREPOZNAVNOST LJUBLJANSKIH MUZEJEV IN GALERIJ: NM, SEM, MAO, MGLC in MML (2011</a:t>
            </a:r>
            <a:r>
              <a:rPr lang="sl-SI" sz="2000" dirty="0" smtClean="0">
                <a:latin typeface="Calibri" panose="020F0502020204030204" pitchFamily="34" charset="0"/>
              </a:rPr>
              <a:t>): </a:t>
            </a:r>
            <a:r>
              <a:rPr lang="sl-SI" altLang="sl-SI" sz="2000" dirty="0" smtClean="0">
                <a:latin typeface="Calibri" panose="020F0502020204030204" pitchFamily="34" charset="0"/>
              </a:rPr>
              <a:t>470 </a:t>
            </a:r>
            <a:r>
              <a:rPr lang="sl-SI" altLang="sl-SI" sz="2000" cap="none" dirty="0" smtClean="0">
                <a:latin typeface="Calibri" panose="020F0502020204030204" pitchFamily="34" charset="0"/>
              </a:rPr>
              <a:t>vprašanih</a:t>
            </a:r>
            <a:r>
              <a:rPr lang="sl-SI" altLang="sl-SI" sz="2000" dirty="0" smtClean="0">
                <a:latin typeface="Calibri" panose="020F0502020204030204" pitchFamily="34" charset="0"/>
              </a:rPr>
              <a:t>, </a:t>
            </a:r>
            <a:r>
              <a:rPr lang="sl-SI" altLang="sl-SI" sz="2000" cap="none" dirty="0" smtClean="0">
                <a:latin typeface="Calibri" panose="020F0502020204030204" pitchFamily="34" charset="0"/>
              </a:rPr>
              <a:t>50% ne-obiskovalcev v m/g</a:t>
            </a:r>
            <a:endParaRPr lang="sl-SI" altLang="sl-SI" sz="2000" dirty="0" smtClean="0">
              <a:latin typeface="Calibri" panose="020F0502020204030204" pitchFamily="34" charset="0"/>
            </a:endParaRPr>
          </a:p>
        </p:txBody>
      </p:sp>
      <p:sp>
        <p:nvSpPr>
          <p:cNvPr id="13315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536" y="1052736"/>
            <a:ext cx="7704137" cy="5544344"/>
          </a:xfrm>
        </p:spPr>
        <p:txBody>
          <a:bodyPr/>
          <a:lstStyle/>
          <a:p>
            <a:pPr marL="0" indent="0">
              <a:buNone/>
            </a:pPr>
            <a:r>
              <a:rPr lang="sl-SI" altLang="sl-SI" sz="2000" dirty="0" smtClean="0"/>
              <a:t>Ključna pričakovanja: </a:t>
            </a:r>
          </a:p>
          <a:p>
            <a:pPr eaLnBrk="1" hangingPunct="1"/>
            <a:r>
              <a:rPr lang="pl-PL" altLang="sl-SI" sz="2400" dirty="0" smtClean="0"/>
              <a:t>Obiskovalce m/g </a:t>
            </a:r>
            <a:r>
              <a:rPr lang="pl-PL" altLang="sl-SI" sz="2400" b="1" dirty="0" smtClean="0">
                <a:solidFill>
                  <a:srgbClr val="FFC000"/>
                </a:solidFill>
              </a:rPr>
              <a:t>bolj </a:t>
            </a:r>
            <a:r>
              <a:rPr lang="en-US" altLang="sl-SI" sz="2400" b="1" dirty="0" err="1" smtClean="0">
                <a:solidFill>
                  <a:srgbClr val="FFC000"/>
                </a:solidFill>
              </a:rPr>
              <a:t>pri</a:t>
            </a:r>
            <a:r>
              <a:rPr lang="sl-SI" altLang="sl-SI" sz="2400" b="1" dirty="0" smtClean="0">
                <a:solidFill>
                  <a:srgbClr val="FFC000"/>
                </a:solidFill>
              </a:rPr>
              <a:t>vlači informativno izobraževalna </a:t>
            </a:r>
            <a:r>
              <a:rPr lang="sl-SI" altLang="sl-SI" sz="2400" dirty="0" smtClean="0"/>
              <a:t>in</a:t>
            </a:r>
            <a:r>
              <a:rPr lang="sl-SI" altLang="sl-SI" sz="2400" b="1" dirty="0" smtClean="0"/>
              <a:t> </a:t>
            </a:r>
            <a:r>
              <a:rPr lang="sl-SI" altLang="sl-SI" sz="2400" dirty="0" smtClean="0"/>
              <a:t>manj socialno </a:t>
            </a:r>
            <a:r>
              <a:rPr lang="sl-SI" altLang="sl-SI" sz="2400" dirty="0" err="1" smtClean="0"/>
              <a:t>indentitetna</a:t>
            </a:r>
            <a:r>
              <a:rPr lang="sl-SI" altLang="sl-SI" sz="2400" dirty="0" smtClean="0"/>
              <a:t> vloga m/g.</a:t>
            </a:r>
            <a:endParaRPr lang="pl-PL" altLang="sl-SI" sz="2400" dirty="0" smtClean="0"/>
          </a:p>
          <a:p>
            <a:pPr eaLnBrk="1" hangingPunct="1"/>
            <a:r>
              <a:rPr lang="sl-SI" altLang="sl-SI" sz="2400" b="1" dirty="0" smtClean="0">
                <a:solidFill>
                  <a:srgbClr val="FFC000"/>
                </a:solidFill>
              </a:rPr>
              <a:t>Splet</a:t>
            </a:r>
            <a:r>
              <a:rPr lang="sl-SI" altLang="sl-SI" sz="2400" b="1" dirty="0" smtClean="0"/>
              <a:t> - </a:t>
            </a:r>
            <a:r>
              <a:rPr lang="sl-SI" altLang="sl-SI" sz="2400" b="1" dirty="0" smtClean="0">
                <a:solidFill>
                  <a:srgbClr val="FFC000"/>
                </a:solidFill>
              </a:rPr>
              <a:t>najpomembnejši vir informacij za obisk m/g</a:t>
            </a:r>
            <a:r>
              <a:rPr lang="sl-SI" altLang="sl-SI" sz="2400" b="1" dirty="0" smtClean="0"/>
              <a:t>. </a:t>
            </a:r>
            <a:r>
              <a:rPr lang="sl-SI" altLang="sl-SI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Mlajši</a:t>
            </a:r>
            <a:r>
              <a:rPr lang="sl-SI" altLang="sl-SI" sz="2400" b="1" dirty="0" smtClean="0"/>
              <a:t> </a:t>
            </a:r>
            <a:r>
              <a:rPr lang="sl-SI" altLang="sl-SI" sz="2400" dirty="0" smtClean="0"/>
              <a:t>se ga bolj poslužujejo</a:t>
            </a:r>
            <a:r>
              <a:rPr lang="sl-SI" altLang="sl-SI" sz="2400" b="1" dirty="0" smtClean="0"/>
              <a:t>, </a:t>
            </a:r>
            <a:r>
              <a:rPr lang="sl-SI" altLang="sl-SI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starejši</a:t>
            </a:r>
            <a:r>
              <a:rPr lang="sl-SI" altLang="sl-SI" sz="2400" b="1" dirty="0" smtClean="0"/>
              <a:t> </a:t>
            </a:r>
            <a:r>
              <a:rPr lang="sl-SI" altLang="sl-SI" sz="2400" dirty="0" smtClean="0"/>
              <a:t>pa bolj</a:t>
            </a:r>
            <a:r>
              <a:rPr lang="sl-SI" altLang="sl-SI" sz="2400" b="1" dirty="0" smtClean="0"/>
              <a:t> </a:t>
            </a:r>
            <a:r>
              <a:rPr lang="sl-SI" altLang="sl-SI" sz="2400" b="1" dirty="0" smtClean="0">
                <a:solidFill>
                  <a:srgbClr val="FFC000"/>
                </a:solidFill>
              </a:rPr>
              <a:t>časopisov, tv in radia </a:t>
            </a:r>
          </a:p>
          <a:p>
            <a:pPr eaLnBrk="1" hangingPunct="1"/>
            <a:r>
              <a:rPr lang="sl-SI" altLang="sl-SI" sz="2400" dirty="0" smtClean="0"/>
              <a:t>M/g so </a:t>
            </a:r>
            <a:r>
              <a:rPr lang="sl-SI" altLang="sl-SI" sz="2400" b="1" dirty="0" smtClean="0">
                <a:solidFill>
                  <a:srgbClr val="FFC000"/>
                </a:solidFill>
              </a:rPr>
              <a:t>predvsem poučne in pomembne ustanove </a:t>
            </a:r>
            <a:r>
              <a:rPr lang="sl-SI" altLang="sl-SI" sz="2400" dirty="0" smtClean="0"/>
              <a:t>za naš obstoj in prepoznavnost</a:t>
            </a:r>
            <a:r>
              <a:rPr lang="sl-SI" altLang="sl-SI" sz="2400" b="1" dirty="0" smtClean="0"/>
              <a:t>, </a:t>
            </a:r>
            <a:r>
              <a:rPr lang="sl-SI" altLang="sl-SI" sz="2400" b="1" dirty="0" smtClean="0">
                <a:solidFill>
                  <a:srgbClr val="FFC000"/>
                </a:solidFill>
              </a:rPr>
              <a:t>a tudi primerne za sprostitev</a:t>
            </a:r>
            <a:r>
              <a:rPr lang="sl-SI" altLang="sl-SI" sz="2400" b="1" dirty="0" smtClean="0"/>
              <a:t>. </a:t>
            </a:r>
          </a:p>
          <a:p>
            <a:pPr eaLnBrk="1" hangingPunct="1"/>
            <a:r>
              <a:rPr lang="sl-SI" altLang="sl-SI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Ne-obiskovalci</a:t>
            </a:r>
            <a:r>
              <a:rPr lang="sl-SI" altLang="sl-SI" sz="2400" b="1" dirty="0" smtClean="0">
                <a:solidFill>
                  <a:srgbClr val="FFC000"/>
                </a:solidFill>
              </a:rPr>
              <a:t> pogosteje navajajo negativne in stereotipne predstave</a:t>
            </a:r>
            <a:r>
              <a:rPr lang="sl-SI" altLang="sl-SI" sz="2400" b="1" dirty="0" smtClean="0"/>
              <a:t> (</a:t>
            </a:r>
            <a:r>
              <a:rPr lang="sl-SI" altLang="sl-SI" sz="2400" dirty="0" smtClean="0"/>
              <a:t>“m/g so primerni le za učenjake”). </a:t>
            </a:r>
          </a:p>
          <a:p>
            <a:pPr eaLnBrk="1" hangingPunct="1"/>
            <a:r>
              <a:rPr lang="sl-SI" altLang="sl-SI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Ženske</a:t>
            </a:r>
            <a:r>
              <a:rPr lang="sl-SI" altLang="sl-SI" sz="2400" b="1" dirty="0" smtClean="0"/>
              <a:t> </a:t>
            </a:r>
            <a:r>
              <a:rPr lang="sl-SI" altLang="sl-SI" sz="2400" dirty="0" smtClean="0"/>
              <a:t>bolj soglašajo, da so m/g</a:t>
            </a:r>
            <a:r>
              <a:rPr lang="sl-SI" altLang="sl-SI" sz="2400" b="1" dirty="0" smtClean="0"/>
              <a:t> </a:t>
            </a:r>
            <a:r>
              <a:rPr lang="sl-SI" altLang="sl-SI" sz="2400" b="1" dirty="0" smtClean="0">
                <a:solidFill>
                  <a:srgbClr val="FFC000"/>
                </a:solidFill>
              </a:rPr>
              <a:t>primerni za sprostitev</a:t>
            </a:r>
            <a:r>
              <a:rPr lang="sl-SI" altLang="sl-SI" sz="2400" b="1" dirty="0" smtClean="0"/>
              <a:t>, </a:t>
            </a:r>
            <a:r>
              <a:rPr lang="sl-SI" altLang="sl-SI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moški</a:t>
            </a:r>
            <a:r>
              <a:rPr lang="sl-SI" altLang="sl-SI" sz="2400" b="1" dirty="0" smtClean="0"/>
              <a:t> </a:t>
            </a:r>
            <a:r>
              <a:rPr lang="sl-SI" altLang="sl-SI" sz="2400" dirty="0" smtClean="0"/>
              <a:t>pa, da so m/g</a:t>
            </a:r>
            <a:r>
              <a:rPr lang="sl-SI" altLang="sl-SI" sz="2400" b="1" dirty="0" smtClean="0"/>
              <a:t> </a:t>
            </a:r>
            <a:r>
              <a:rPr lang="sl-SI" altLang="sl-SI" sz="2400" b="1" dirty="0" smtClean="0">
                <a:solidFill>
                  <a:srgbClr val="FFC000"/>
                </a:solidFill>
              </a:rPr>
              <a:t>starokopitni in primerni za učenjake</a:t>
            </a:r>
            <a:r>
              <a:rPr lang="sl-SI" altLang="sl-SI" sz="2400" b="1" dirty="0" smtClean="0"/>
              <a:t>.</a:t>
            </a:r>
            <a:endParaRPr lang="pl-PL" altLang="sl-SI" sz="2400" b="1" dirty="0" smtClean="0"/>
          </a:p>
          <a:p>
            <a:pPr eaLnBrk="1" hangingPunct="1"/>
            <a:endParaRPr lang="sl-SI" altLang="sl-SI" sz="1400" dirty="0" smtClean="0"/>
          </a:p>
        </p:txBody>
      </p:sp>
    </p:spTree>
    <p:extLst>
      <p:ext uri="{BB962C8B-B14F-4D97-AF65-F5344CB8AC3E}">
        <p14:creationId xmlns:p14="http://schemas.microsoft.com/office/powerpoint/2010/main" val="225279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4800" cy="1008112"/>
          </a:xfrm>
          <a:ln>
            <a:noFill/>
          </a:ln>
        </p:spPr>
        <p:txBody>
          <a:bodyPr/>
          <a:lstStyle/>
          <a:p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Zakaj se ljudje udeležujejo prostočasnih … 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1800" dirty="0">
              <a:latin typeface="Calibri" panose="020F050202020403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11560" y="1412776"/>
            <a:ext cx="8136904" cy="451824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sl-SI" sz="2000" dirty="0" smtClean="0">
                <a:latin typeface="Calibri" panose="020F0502020204030204" pitchFamily="34" charset="0"/>
              </a:rPr>
              <a:t>6 RAZLOGOV  PRI IZBIRI: </a:t>
            </a:r>
            <a:endParaRPr lang="sl-SI" sz="2000" dirty="0"/>
          </a:p>
          <a:p>
            <a:pPr lvl="0"/>
            <a:r>
              <a:rPr lang="sl-SI" sz="2000" dirty="0"/>
              <a:t>Biti z ljudmi ali socialna interakcija</a:t>
            </a:r>
            <a:endParaRPr lang="sl-SI" sz="2000" dirty="0" smtClean="0"/>
          </a:p>
          <a:p>
            <a:pPr lvl="0"/>
            <a:r>
              <a:rPr lang="sl-SI" sz="2000" dirty="0" smtClean="0"/>
              <a:t>Početi </a:t>
            </a:r>
            <a:r>
              <a:rPr lang="sl-SI" sz="2000" dirty="0"/>
              <a:t>nekaj vrednega.  </a:t>
            </a:r>
          </a:p>
          <a:p>
            <a:pPr lvl="0"/>
            <a:r>
              <a:rPr lang="sl-SI" sz="2000" dirty="0"/>
              <a:t>Počutiti se udobno in sproščeno v neki okolici.</a:t>
            </a:r>
          </a:p>
          <a:p>
            <a:pPr lvl="0"/>
            <a:r>
              <a:rPr lang="sl-SI" sz="2000" dirty="0"/>
              <a:t>Imeti priložnost za nova doživetja.</a:t>
            </a:r>
          </a:p>
          <a:p>
            <a:pPr lvl="0"/>
            <a:r>
              <a:rPr lang="sl-SI" sz="2000" dirty="0"/>
              <a:t>Imeti priložnost za učenje.</a:t>
            </a:r>
          </a:p>
          <a:p>
            <a:pPr lvl="0"/>
            <a:r>
              <a:rPr lang="sl-SI" sz="2000" dirty="0"/>
              <a:t>Aktivno sodelovati. </a:t>
            </a:r>
            <a:endParaRPr lang="sl-SI" sz="2000" dirty="0" smtClean="0"/>
          </a:p>
          <a:p>
            <a:pPr marL="0" indent="0">
              <a:buNone/>
            </a:pPr>
            <a:r>
              <a:rPr lang="sl-SI" dirty="0" smtClean="0"/>
              <a:t>. </a:t>
            </a:r>
          </a:p>
          <a:p>
            <a:pPr marL="0" indent="0" algn="r">
              <a:buNone/>
            </a:pPr>
            <a:r>
              <a:rPr lang="sl-SI" sz="1600" i="1" dirty="0" err="1" smtClean="0"/>
              <a:t>Molly</a:t>
            </a:r>
            <a:r>
              <a:rPr lang="sl-SI" sz="1600" i="1" dirty="0" smtClean="0"/>
              <a:t> </a:t>
            </a:r>
            <a:r>
              <a:rPr lang="sl-SI" sz="1600" i="1" dirty="0" err="1"/>
              <a:t>Hood</a:t>
            </a:r>
            <a:r>
              <a:rPr lang="sl-SI" sz="1600" i="1" dirty="0"/>
              <a:t>, </a:t>
            </a:r>
            <a:endParaRPr lang="sl-SI" sz="1600" i="1" dirty="0" smtClean="0"/>
          </a:p>
          <a:p>
            <a:pPr marL="0" indent="0" algn="r">
              <a:buNone/>
            </a:pPr>
            <a:r>
              <a:rPr lang="sl-SI" sz="1600" i="1" dirty="0" err="1" smtClean="0"/>
              <a:t>Staying</a:t>
            </a:r>
            <a:r>
              <a:rPr lang="sl-SI" sz="1600" i="1" dirty="0" smtClean="0"/>
              <a:t> </a:t>
            </a:r>
            <a:r>
              <a:rPr lang="sl-SI" sz="1600" i="1" dirty="0" err="1"/>
              <a:t>away</a:t>
            </a:r>
            <a:r>
              <a:rPr lang="sl-SI" sz="1600" i="1" dirty="0"/>
              <a:t>: </a:t>
            </a:r>
            <a:r>
              <a:rPr lang="sl-SI" sz="1600" i="1" dirty="0" err="1" smtClean="0"/>
              <a:t>Why</a:t>
            </a:r>
            <a:r>
              <a:rPr lang="sl-SI" sz="1600" i="1" dirty="0" smtClean="0"/>
              <a:t> </a:t>
            </a:r>
            <a:r>
              <a:rPr lang="sl-SI" sz="1600" i="1" dirty="0" err="1"/>
              <a:t>people</a:t>
            </a:r>
            <a:r>
              <a:rPr lang="sl-SI" sz="1600" i="1" dirty="0"/>
              <a:t> </a:t>
            </a:r>
            <a:r>
              <a:rPr lang="sl-SI" sz="1600" i="1" dirty="0" err="1"/>
              <a:t>choose</a:t>
            </a:r>
            <a:r>
              <a:rPr lang="sl-SI" sz="1600" i="1" dirty="0"/>
              <a:t> not to </a:t>
            </a:r>
            <a:r>
              <a:rPr lang="sl-SI" sz="1600" i="1" dirty="0" err="1"/>
              <a:t>visit</a:t>
            </a:r>
            <a:r>
              <a:rPr lang="sl-SI" sz="1600" i="1" dirty="0"/>
              <a:t> </a:t>
            </a:r>
            <a:r>
              <a:rPr lang="sl-SI" sz="1600" i="1" dirty="0" err="1"/>
              <a:t>museums</a:t>
            </a:r>
            <a:r>
              <a:rPr lang="sl-SI" sz="1600" i="1" dirty="0"/>
              <a:t>, </a:t>
            </a:r>
            <a:endParaRPr lang="sl-SI" sz="1600" i="1" dirty="0" smtClean="0"/>
          </a:p>
          <a:p>
            <a:pPr marL="0" indent="0" algn="r">
              <a:buNone/>
            </a:pPr>
            <a:r>
              <a:rPr lang="sl-SI" sz="1600" i="1" dirty="0" err="1" smtClean="0"/>
              <a:t>Museum</a:t>
            </a:r>
            <a:r>
              <a:rPr lang="sl-SI" sz="1600" i="1" dirty="0" smtClean="0"/>
              <a:t> </a:t>
            </a:r>
            <a:r>
              <a:rPr lang="sl-SI" sz="1600" i="1" dirty="0" err="1"/>
              <a:t>News</a:t>
            </a:r>
            <a:r>
              <a:rPr lang="sl-SI" sz="1600" i="1" dirty="0"/>
              <a:t>, 61, 4, </a:t>
            </a:r>
            <a:r>
              <a:rPr lang="sl-SI" sz="1600" i="1" dirty="0" err="1"/>
              <a:t>str.50</a:t>
            </a:r>
            <a:r>
              <a:rPr lang="sl-SI" sz="1600" i="1" dirty="0"/>
              <a:t>-57</a:t>
            </a:r>
          </a:p>
        </p:txBody>
      </p:sp>
    </p:spTree>
    <p:extLst>
      <p:ext uri="{BB962C8B-B14F-4D97-AF65-F5344CB8AC3E}">
        <p14:creationId xmlns:p14="http://schemas.microsoft.com/office/powerpoint/2010/main" val="16863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066130"/>
          </a:xfrm>
        </p:spPr>
        <p:txBody>
          <a:bodyPr/>
          <a:lstStyle/>
          <a:p>
            <a:r>
              <a:rPr lang="sl-SI" sz="2800" b="1" dirty="0">
                <a:solidFill>
                  <a:srgbClr val="FFC000"/>
                </a:solidFill>
                <a:latin typeface="Calibri" panose="020F0502020204030204" pitchFamily="34" charset="0"/>
              </a:rPr>
              <a:t>Zakaj ljudje </a:t>
            </a:r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prihajajo V MUZEJ / </a:t>
            </a:r>
            <a:r>
              <a:rPr lang="sl-SI" sz="2800" b="1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GALERIjo</a:t>
            </a:r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? </a:t>
            </a:r>
            <a:r>
              <a:rPr lang="sl-SI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sl-SI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</a:br>
            <a:endParaRPr lang="sl-SI" sz="1800" dirty="0">
              <a:latin typeface="Calibri" panose="020F050202020403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683568" y="1772816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>
                <a:latin typeface="Calibri" panose="020F0502020204030204" pitchFamily="34" charset="0"/>
              </a:rPr>
              <a:t>Če povzamemo ugotovitve </a:t>
            </a:r>
            <a:r>
              <a:rPr lang="sl-SI" dirty="0" smtClean="0">
                <a:latin typeface="Calibri" panose="020F0502020204030204" pitchFamily="34" charset="0"/>
              </a:rPr>
              <a:t>raziskovalk:  </a:t>
            </a:r>
          </a:p>
          <a:p>
            <a:endParaRPr lang="sl-SI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učenje </a:t>
            </a:r>
            <a:r>
              <a:rPr lang="sl-SI" dirty="0" smtClean="0">
                <a:latin typeface="Calibri" panose="020F0502020204030204" pitchFamily="34" charset="0"/>
              </a:rPr>
              <a:t>- redko </a:t>
            </a:r>
            <a:r>
              <a:rPr lang="sl-SI" dirty="0">
                <a:latin typeface="Calibri" panose="020F0502020204030204" pitchFamily="34" charset="0"/>
              </a:rPr>
              <a:t>kdaj edini motivator za </a:t>
            </a:r>
            <a:r>
              <a:rPr lang="sl-SI" dirty="0" smtClean="0">
                <a:latin typeface="Calibri" panose="020F0502020204030204" pitchFamily="34" charset="0"/>
              </a:rPr>
              <a:t>obisk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socialna </a:t>
            </a:r>
            <a:r>
              <a:rPr lang="sl-SI" b="1" dirty="0">
                <a:solidFill>
                  <a:srgbClr val="FFC000"/>
                </a:solidFill>
                <a:latin typeface="Calibri" panose="020F0502020204030204" pitchFamily="34" charset="0"/>
              </a:rPr>
              <a:t>interakcija </a:t>
            </a:r>
            <a:r>
              <a:rPr lang="sl-SI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- </a:t>
            </a:r>
            <a:r>
              <a:rPr lang="sl-SI" dirty="0" smtClean="0">
                <a:latin typeface="Calibri" panose="020F0502020204030204" pitchFamily="34" charset="0"/>
              </a:rPr>
              <a:t>bistveni </a:t>
            </a:r>
            <a:r>
              <a:rPr lang="sl-SI" dirty="0">
                <a:latin typeface="Calibri" panose="020F0502020204030204" pitchFamily="34" charset="0"/>
              </a:rPr>
              <a:t>in v vseh obiskih prisoten </a:t>
            </a:r>
            <a:r>
              <a:rPr lang="sl-SI" dirty="0" smtClean="0">
                <a:latin typeface="Calibri" panose="020F0502020204030204" pitchFamily="34" charset="0"/>
              </a:rPr>
              <a:t>element</a:t>
            </a:r>
            <a:r>
              <a:rPr lang="sl-SI" dirty="0">
                <a:latin typeface="Calibri" panose="020F0502020204030204" pitchFamily="34" charset="0"/>
              </a:rPr>
              <a:t> </a:t>
            </a:r>
            <a:r>
              <a:rPr lang="sl-SI" dirty="0" smtClean="0">
                <a:latin typeface="Calibri" panose="020F0502020204030204" pitchFamily="34" charset="0"/>
              </a:rPr>
              <a:t>(družine)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naraščajo želje </a:t>
            </a:r>
            <a:r>
              <a:rPr lang="sl-SI" b="1" dirty="0">
                <a:solidFill>
                  <a:srgbClr val="FFC000"/>
                </a:solidFill>
                <a:latin typeface="Calibri" panose="020F0502020204030204" pitchFamily="34" charset="0"/>
              </a:rPr>
              <a:t>in pričakovanja </a:t>
            </a:r>
            <a:r>
              <a:rPr lang="sl-SI" dirty="0" smtClean="0">
                <a:latin typeface="Calibri" panose="020F0502020204030204" pitchFamily="34" charset="0"/>
              </a:rPr>
              <a:t>po </a:t>
            </a:r>
            <a:r>
              <a:rPr lang="sl-SI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izboljšanju </a:t>
            </a:r>
            <a:r>
              <a:rPr lang="sl-SI" b="1" dirty="0">
                <a:solidFill>
                  <a:srgbClr val="FFC000"/>
                </a:solidFill>
                <a:latin typeface="Calibri" panose="020F0502020204030204" pitchFamily="34" charset="0"/>
              </a:rPr>
              <a:t>kakovosti </a:t>
            </a:r>
            <a:r>
              <a:rPr lang="sl-SI" dirty="0">
                <a:latin typeface="Calibri" panose="020F0502020204030204" pitchFamily="34" charset="0"/>
              </a:rPr>
              <a:t>programov, razstav, </a:t>
            </a:r>
            <a:r>
              <a:rPr lang="sl-SI" dirty="0" smtClean="0">
                <a:latin typeface="Calibri" panose="020F0502020204030204" pitchFamily="34" charset="0"/>
              </a:rPr>
              <a:t>produktov</a:t>
            </a:r>
            <a:r>
              <a:rPr lang="sl-SI" dirty="0">
                <a:latin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126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539552" y="980728"/>
            <a:ext cx="7924800" cy="576064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l-SI" sz="3800" i="1" dirty="0"/>
              <a:t>»Večina naših prostočasnih </a:t>
            </a:r>
            <a:r>
              <a:rPr lang="sl-SI" sz="3800" i="1" dirty="0" smtClean="0"/>
              <a:t>dejavnosti se</a:t>
            </a:r>
            <a:r>
              <a:rPr lang="sl-SI" sz="3800" i="1" dirty="0"/>
              <a:t> </a:t>
            </a:r>
            <a:r>
              <a:rPr lang="sl-SI" sz="3800" i="1" dirty="0" smtClean="0"/>
              <a:t>začne</a:t>
            </a:r>
            <a:r>
              <a:rPr lang="sl-SI" sz="3800" i="1" dirty="0"/>
              <a:t> </a:t>
            </a:r>
            <a:r>
              <a:rPr lang="sl-SI" sz="3800" i="1" dirty="0" smtClean="0"/>
              <a:t>kot </a:t>
            </a:r>
            <a:r>
              <a:rPr lang="sl-SI" sz="3800" i="1" dirty="0"/>
              <a:t>želja zadovoljiti  eno od številnih </a:t>
            </a:r>
            <a:r>
              <a:rPr lang="sl-SI" sz="3800" i="1" dirty="0" smtClean="0"/>
              <a:t>...</a:t>
            </a:r>
            <a:r>
              <a:rPr lang="sl-SI" sz="3800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sl-SI" sz="3800" b="1" i="1" dirty="0" smtClean="0">
                <a:solidFill>
                  <a:schemeClr val="tx2">
                    <a:lumMod val="90000"/>
                  </a:schemeClr>
                </a:solidFill>
              </a:rPr>
              <a:t>z OSEBNO IDENTITETO močno </a:t>
            </a:r>
            <a:r>
              <a:rPr lang="sl-SI" sz="3800" b="1" i="1" dirty="0">
                <a:solidFill>
                  <a:schemeClr val="tx2">
                    <a:lumMod val="90000"/>
                  </a:schemeClr>
                </a:solidFill>
              </a:rPr>
              <a:t>povezanih </a:t>
            </a:r>
            <a:r>
              <a:rPr lang="sl-SI" sz="3800" b="1" i="1" dirty="0" smtClean="0">
                <a:solidFill>
                  <a:schemeClr val="tx2">
                    <a:lumMod val="90000"/>
                  </a:schemeClr>
                </a:solidFill>
              </a:rPr>
              <a:t>MOTIVACIJ…“ </a:t>
            </a:r>
            <a:r>
              <a:rPr lang="sl-SI" sz="3800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sl-SI" sz="3800" i="1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sl-SI" sz="3800" i="1" dirty="0" smtClean="0"/>
              <a:t>„Če </a:t>
            </a:r>
            <a:r>
              <a:rPr lang="sl-SI" sz="3800" i="1" dirty="0"/>
              <a:t>bodo te </a:t>
            </a:r>
            <a:r>
              <a:rPr lang="sl-SI" sz="3800" b="1" i="1" dirty="0" smtClean="0">
                <a:solidFill>
                  <a:schemeClr val="tx2">
                    <a:lumMod val="90000"/>
                  </a:schemeClr>
                </a:solidFill>
              </a:rPr>
              <a:t>MOTIVACIJE </a:t>
            </a:r>
            <a:r>
              <a:rPr lang="sl-SI" sz="3800" b="1" i="1" dirty="0">
                <a:solidFill>
                  <a:schemeClr val="tx2">
                    <a:lumMod val="90000"/>
                  </a:schemeClr>
                </a:solidFill>
              </a:rPr>
              <a:t>v skladu z </a:t>
            </a:r>
            <a:r>
              <a:rPr lang="sl-SI" sz="3800" b="1" i="1" dirty="0" smtClean="0">
                <a:solidFill>
                  <a:schemeClr val="tx2">
                    <a:lumMod val="90000"/>
                  </a:schemeClr>
                </a:solidFill>
              </a:rPr>
              <a:t>našimi </a:t>
            </a:r>
            <a:r>
              <a:rPr lang="sl-SI" sz="3800" b="1" i="1" dirty="0">
                <a:solidFill>
                  <a:schemeClr val="tx2">
                    <a:lumMod val="90000"/>
                  </a:schemeClr>
                </a:solidFill>
              </a:rPr>
              <a:t>percepcijami o muzeju</a:t>
            </a:r>
            <a:r>
              <a:rPr lang="sl-SI" sz="3800" i="1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sl-SI" sz="3800" i="1" dirty="0" smtClean="0">
                <a:solidFill>
                  <a:schemeClr val="tx2">
                    <a:lumMod val="90000"/>
                  </a:schemeClr>
                </a:solidFill>
              </a:rPr>
              <a:t>potem…“ </a:t>
            </a:r>
          </a:p>
          <a:p>
            <a:pPr marL="0" indent="0">
              <a:buNone/>
            </a:pPr>
            <a:endParaRPr lang="sl-SI" sz="3800" i="1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sl-SI" sz="3800" i="1" dirty="0" smtClean="0"/>
              <a:t>Vstopne motivacije določajo tudi :</a:t>
            </a:r>
          </a:p>
          <a:p>
            <a:pPr marL="0" indent="0">
              <a:buNone/>
            </a:pPr>
            <a:r>
              <a:rPr lang="sl-SI" sz="3800" i="1" dirty="0" smtClean="0"/>
              <a:t>- kako bomo doživljali razstavo </a:t>
            </a:r>
          </a:p>
          <a:p>
            <a:pPr marL="0" indent="0">
              <a:buFontTx/>
              <a:buChar char="-"/>
            </a:pPr>
            <a:r>
              <a:rPr lang="sl-SI" sz="3800" i="1" dirty="0" smtClean="0"/>
              <a:t> kako bomo oblikovali smisle in pomene, ko zapustimo muzej</a:t>
            </a:r>
            <a:r>
              <a:rPr lang="sl-SI" sz="3400" i="1" dirty="0" smtClean="0"/>
              <a:t>. </a:t>
            </a:r>
            <a:endParaRPr lang="sl-SI" sz="2400" i="1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 algn="r">
              <a:buNone/>
            </a:pPr>
            <a:r>
              <a:rPr lang="sl-SI" sz="2900" i="1" dirty="0" smtClean="0"/>
              <a:t>John </a:t>
            </a:r>
            <a:r>
              <a:rPr lang="sl-SI" sz="2900" i="1" dirty="0"/>
              <a:t>H. Falk,  </a:t>
            </a:r>
          </a:p>
          <a:p>
            <a:pPr marL="0" indent="0" algn="r">
              <a:buNone/>
            </a:pPr>
            <a:r>
              <a:rPr lang="sl-SI" sz="2900" i="1" dirty="0" err="1"/>
              <a:t>Identitiy</a:t>
            </a:r>
            <a:r>
              <a:rPr lang="sl-SI" sz="2900" i="1" dirty="0"/>
              <a:t> </a:t>
            </a:r>
            <a:r>
              <a:rPr lang="sl-SI" sz="2900" i="1" dirty="0" err="1"/>
              <a:t>And</a:t>
            </a:r>
            <a:r>
              <a:rPr lang="sl-SI" sz="2900" i="1" dirty="0"/>
              <a:t> </a:t>
            </a:r>
            <a:r>
              <a:rPr lang="sl-SI" sz="2900" i="1" dirty="0" err="1"/>
              <a:t>The</a:t>
            </a:r>
            <a:r>
              <a:rPr lang="sl-SI" sz="2900" i="1" dirty="0"/>
              <a:t> </a:t>
            </a:r>
            <a:r>
              <a:rPr lang="sl-SI" sz="2900" i="1" dirty="0" err="1"/>
              <a:t>Museum</a:t>
            </a:r>
            <a:r>
              <a:rPr lang="sl-SI" sz="2900" i="1" dirty="0"/>
              <a:t> </a:t>
            </a:r>
            <a:r>
              <a:rPr lang="sl-SI" sz="2900" i="1" dirty="0" err="1"/>
              <a:t>Visitor</a:t>
            </a:r>
            <a:r>
              <a:rPr lang="sl-SI" sz="2900" i="1" dirty="0"/>
              <a:t> </a:t>
            </a:r>
            <a:r>
              <a:rPr lang="sl-SI" sz="2900" i="1" dirty="0" err="1"/>
              <a:t>Experience</a:t>
            </a:r>
            <a:r>
              <a:rPr lang="sl-SI" sz="2900" i="1" dirty="0"/>
              <a:t>, </a:t>
            </a:r>
          </a:p>
          <a:p>
            <a:pPr marL="0" indent="0" algn="r">
              <a:buNone/>
            </a:pPr>
            <a:r>
              <a:rPr lang="sl-SI" sz="2900" i="1" dirty="0" err="1"/>
              <a:t>Walnut</a:t>
            </a:r>
            <a:r>
              <a:rPr lang="sl-SI" sz="2900" i="1" dirty="0"/>
              <a:t> </a:t>
            </a:r>
            <a:r>
              <a:rPr lang="sl-SI" sz="2900" i="1" dirty="0" err="1"/>
              <a:t>Creek</a:t>
            </a:r>
            <a:r>
              <a:rPr lang="sl-SI" sz="2900" i="1" dirty="0"/>
              <a:t> </a:t>
            </a:r>
            <a:r>
              <a:rPr lang="sl-SI" sz="2900" i="1" dirty="0" err="1"/>
              <a:t>California</a:t>
            </a:r>
            <a:r>
              <a:rPr lang="sl-SI" sz="2900" i="1" dirty="0"/>
              <a:t> 2009, str. 189</a:t>
            </a:r>
            <a:endParaRPr lang="sl-SI" sz="2900" i="1" dirty="0">
              <a:solidFill>
                <a:schemeClr val="tx2">
                  <a:lumMod val="90000"/>
                </a:schemeClr>
              </a:solidFill>
            </a:endParaRPr>
          </a:p>
          <a:p>
            <a:pPr marL="0" indent="0" algn="r">
              <a:buNone/>
            </a:pPr>
            <a:endParaRPr lang="sl-SI" sz="2400" i="1" dirty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2" name="Pravokotnik 1"/>
          <p:cNvSpPr/>
          <p:nvPr/>
        </p:nvSpPr>
        <p:spPr>
          <a:xfrm>
            <a:off x="683568" y="332656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KAŠNE SO MOTIVACIJE ZA OBISK?</a:t>
            </a:r>
            <a:b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63074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4800" cy="864096"/>
          </a:xfrm>
        </p:spPr>
        <p:txBody>
          <a:bodyPr/>
          <a:lstStyle/>
          <a:p>
            <a:pPr algn="ctr"/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MOTIVACIJE POVEZANE Z OSEBNO  IDENTITETO</a:t>
            </a:r>
            <a:r>
              <a:rPr lang="sl-SI" sz="1800" b="1" dirty="0" smtClean="0"/>
              <a:t/>
            </a:r>
            <a:br>
              <a:rPr lang="sl-SI" sz="1800" b="1" dirty="0" smtClean="0"/>
            </a:br>
            <a:r>
              <a:rPr lang="sl-SI" sz="1800" b="1" dirty="0" smtClean="0"/>
              <a:t>TIPOLOGIJA (</a:t>
            </a:r>
            <a:r>
              <a:rPr lang="sl-SI" sz="1800" b="1" cap="none" dirty="0" smtClean="0"/>
              <a:t>John </a:t>
            </a:r>
            <a:r>
              <a:rPr lang="sl-SI" sz="1800" b="1" cap="none" dirty="0"/>
              <a:t>F</a:t>
            </a:r>
            <a:r>
              <a:rPr lang="sl-SI" sz="1800" b="1" cap="none" dirty="0" smtClean="0"/>
              <a:t>alk </a:t>
            </a:r>
            <a:r>
              <a:rPr lang="sl-SI" sz="1800" b="1" dirty="0" smtClean="0"/>
              <a:t>) 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11560" y="1052736"/>
            <a:ext cx="7924800" cy="6408712"/>
          </a:xfrm>
        </p:spPr>
        <p:txBody>
          <a:bodyPr>
            <a:noAutofit/>
          </a:bodyPr>
          <a:lstStyle/>
          <a:p>
            <a:r>
              <a:rPr lang="sl-SI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Raziskovalec (Explorer</a:t>
            </a:r>
            <a:r>
              <a:rPr lang="sl-SI" sz="2400" b="1" dirty="0" smtClean="0">
                <a:solidFill>
                  <a:schemeClr val="tx2">
                    <a:lumMod val="90000"/>
                  </a:schemeClr>
                </a:solidFill>
              </a:rPr>
              <a:t>):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 Motivira 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ga </a:t>
            </a:r>
            <a:r>
              <a:rPr lang="sl-SI" sz="2400" u="sng" dirty="0">
                <a:solidFill>
                  <a:schemeClr val="tx2">
                    <a:lumMod val="90000"/>
                  </a:schemeClr>
                </a:solidFill>
              </a:rPr>
              <a:t>osebna </a:t>
            </a:r>
            <a:r>
              <a:rPr lang="sl-SI" sz="2400" u="sng" dirty="0" smtClean="0">
                <a:solidFill>
                  <a:schemeClr val="tx2">
                    <a:lumMod val="90000"/>
                  </a:schemeClr>
                </a:solidFill>
              </a:rPr>
              <a:t>radovednost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. </a:t>
            </a:r>
          </a:p>
          <a:p>
            <a:r>
              <a:rPr lang="sl-SI" sz="2400" b="1" dirty="0">
                <a:solidFill>
                  <a:srgbClr val="92D050"/>
                </a:solidFill>
              </a:rPr>
              <a:t>Posrednik (Facilitator</a:t>
            </a:r>
            <a:r>
              <a:rPr lang="sl-SI" sz="2400" b="1" dirty="0" smtClean="0">
                <a:solidFill>
                  <a:schemeClr val="tx2">
                    <a:lumMod val="90000"/>
                  </a:schemeClr>
                </a:solidFill>
              </a:rPr>
              <a:t>)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; 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Motivirajo ga </a:t>
            </a:r>
            <a:r>
              <a:rPr lang="sl-SI" sz="2400" u="sng" dirty="0">
                <a:solidFill>
                  <a:schemeClr val="tx2">
                    <a:lumMod val="90000"/>
                  </a:schemeClr>
                </a:solidFill>
              </a:rPr>
              <a:t>drugi </a:t>
            </a:r>
            <a:r>
              <a:rPr lang="sl-SI" sz="2400" u="sng" dirty="0" smtClean="0">
                <a:solidFill>
                  <a:schemeClr val="tx2">
                    <a:lumMod val="90000"/>
                  </a:schemeClr>
                </a:solidFill>
              </a:rPr>
              <a:t>ljudje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. “… prišel sem zato, 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ker bi drugi radi, da 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pridem.«</a:t>
            </a:r>
          </a:p>
          <a:p>
            <a:r>
              <a:rPr lang="sl-SI" sz="2400" b="1" dirty="0" smtClean="0">
                <a:solidFill>
                  <a:schemeClr val="accent1"/>
                </a:solidFill>
              </a:rPr>
              <a:t>Iskalec </a:t>
            </a:r>
            <a:r>
              <a:rPr lang="sl-SI" sz="2400" b="1" dirty="0">
                <a:solidFill>
                  <a:schemeClr val="accent1"/>
                </a:solidFill>
              </a:rPr>
              <a:t>doživetij (Experience Seeker</a:t>
            </a:r>
            <a:r>
              <a:rPr lang="sl-SI" sz="2400" b="1" dirty="0" smtClean="0">
                <a:solidFill>
                  <a:schemeClr val="tx2">
                    <a:lumMod val="90000"/>
                  </a:schemeClr>
                </a:solidFill>
              </a:rPr>
              <a:t>)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: 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Motivirajo ga želja, </a:t>
            </a:r>
            <a:r>
              <a:rPr lang="sl-SI" sz="2400" u="sng" dirty="0">
                <a:solidFill>
                  <a:schemeClr val="tx2">
                    <a:lumMod val="90000"/>
                  </a:schemeClr>
                </a:solidFill>
              </a:rPr>
              <a:t>da vidi in doživi prostor (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fascinacija). </a:t>
            </a:r>
            <a:r>
              <a:rPr lang="sl-SI" sz="2400" b="1" dirty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»… 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ker je to znamenitost, ki jo je treba, videti, 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doživeti,.« </a:t>
            </a:r>
            <a:endParaRPr lang="sl-SI" sz="24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sl-SI" sz="2400" b="1" dirty="0">
                <a:solidFill>
                  <a:srgbClr val="00B0F0"/>
                </a:solidFill>
              </a:rPr>
              <a:t>Strokovnjak/ljubitelj (Professional/Hobbyist</a:t>
            </a:r>
            <a:r>
              <a:rPr lang="sl-SI" sz="2400" b="1" dirty="0" smtClean="0">
                <a:solidFill>
                  <a:schemeClr val="tx2">
                    <a:lumMod val="90000"/>
                  </a:schemeClr>
                </a:solidFill>
              </a:rPr>
              <a:t>)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; 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Motivirajo ga cilji povezani </a:t>
            </a:r>
            <a:r>
              <a:rPr lang="sl-SI" sz="2400" u="sng" dirty="0" smtClean="0">
                <a:solidFill>
                  <a:schemeClr val="tx2">
                    <a:lumMod val="90000"/>
                  </a:schemeClr>
                </a:solidFill>
              </a:rPr>
              <a:t>z njegovim delom 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/ s konjičkom. </a:t>
            </a:r>
            <a:endParaRPr lang="sl-SI" sz="24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sl-SI" sz="2400" b="1" dirty="0">
                <a:solidFill>
                  <a:schemeClr val="tx1">
                    <a:lumMod val="75000"/>
                  </a:schemeClr>
                </a:solidFill>
              </a:rPr>
              <a:t>Sproščevalec  (Recharger</a:t>
            </a:r>
            <a:r>
              <a:rPr lang="sl-SI" sz="2400" b="1" dirty="0" smtClean="0">
                <a:solidFill>
                  <a:schemeClr val="tx2">
                    <a:lumMod val="90000"/>
                  </a:schemeClr>
                </a:solidFill>
              </a:rPr>
              <a:t>): 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Motivirajo ga  </a:t>
            </a:r>
            <a:r>
              <a:rPr lang="sl-SI" sz="2400" u="sng" dirty="0">
                <a:solidFill>
                  <a:schemeClr val="tx2">
                    <a:lumMod val="90000"/>
                  </a:schemeClr>
                </a:solidFill>
              </a:rPr>
              <a:t>estetska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sl-SI" sz="2400" u="sng" dirty="0">
                <a:solidFill>
                  <a:schemeClr val="tx2">
                    <a:lumMod val="90000"/>
                  </a:schemeClr>
                </a:solidFill>
              </a:rPr>
              <a:t>doživetja, duhovna sprostitev in </a:t>
            </a:r>
            <a:r>
              <a:rPr lang="sl-SI" sz="2400" u="sng" dirty="0" smtClean="0">
                <a:solidFill>
                  <a:schemeClr val="tx2">
                    <a:lumMod val="90000"/>
                  </a:schemeClr>
                </a:solidFill>
              </a:rPr>
              <a:t>osvežitev. 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»… </a:t>
            </a:r>
            <a:r>
              <a:rPr lang="sl-SI" sz="2400" dirty="0">
                <a:solidFill>
                  <a:schemeClr val="tx2">
                    <a:lumMod val="90000"/>
                  </a:schemeClr>
                </a:solidFill>
              </a:rPr>
              <a:t>ker mi pomaga, da se počutim osvežen/ sproščen/ 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</a:rPr>
              <a:t>sprejet“</a:t>
            </a:r>
            <a:r>
              <a:rPr lang="sl-SI" sz="2400" u="sng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  <a:endParaRPr lang="sl-SI" sz="2400" u="sng" dirty="0">
              <a:solidFill>
                <a:schemeClr val="tx2">
                  <a:lumMod val="90000"/>
                </a:schemeClr>
              </a:solidFill>
            </a:endParaRPr>
          </a:p>
          <a:p>
            <a:endParaRPr lang="sl-SI" sz="2400" dirty="0"/>
          </a:p>
          <a:p>
            <a:pPr marL="0" indent="0">
              <a:buNone/>
            </a:pP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29440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22114"/>
          </a:xfrm>
        </p:spPr>
        <p:txBody>
          <a:bodyPr/>
          <a:lstStyle/>
          <a:p>
            <a:r>
              <a:rPr lang="sl-SI" sz="2400" dirty="0" smtClean="0">
                <a:latin typeface="Calibri" panose="020F0502020204030204" pitchFamily="34" charset="0"/>
              </a:rPr>
              <a:t>Aplikacija TIPOLOGIJE </a:t>
            </a:r>
            <a:r>
              <a:rPr lang="sl-SI" sz="2400" b="1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MOTIVACIJ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 </a:t>
            </a:r>
            <a:br>
              <a:rPr lang="sl-SI" sz="2400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</a:br>
            <a:r>
              <a:rPr lang="sl-SI" sz="2400" dirty="0" smtClean="0">
                <a:latin typeface="Calibri" panose="020F0502020204030204" pitchFamily="34" charset="0"/>
              </a:rPr>
              <a:t>PRI INTERPRETACIJI RAZSTAV </a:t>
            </a:r>
            <a:r>
              <a:rPr lang="sl-SI" sz="1400" dirty="0" smtClean="0">
                <a:latin typeface="Calibri" panose="020F0502020204030204" pitchFamily="34" charset="0"/>
              </a:rPr>
              <a:t>(PO J. Falku)</a:t>
            </a:r>
            <a:endParaRPr lang="sl-SI" sz="14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45500596"/>
              </p:ext>
            </p:extLst>
          </p:nvPr>
        </p:nvGraphicFramePr>
        <p:xfrm>
          <a:off x="467544" y="1268760"/>
          <a:ext cx="8352928" cy="57174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{17292A2E-F333-43FB-9621-5CBBE7FDCDCB}</a:tableStyleId>
              </a:tblPr>
              <a:tblGrid>
                <a:gridCol w="1293541"/>
                <a:gridCol w="1010715"/>
                <a:gridCol w="864096"/>
                <a:gridCol w="2808312"/>
                <a:gridCol w="968799"/>
                <a:gridCol w="1407465"/>
              </a:tblGrid>
              <a:tr h="545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TIP OBISKOVALCA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>
                          <a:effectLst/>
                        </a:rPr>
                        <a:t>ORIENTACIJA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>
                          <a:effectLst/>
                        </a:rPr>
                        <a:t>POT PO MUZEJU 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INTERPR. SREDSTVA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 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NAPISI, BESEDILA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>
                          <a:effectLst/>
                        </a:rPr>
                        <a:t>KOMUNIKACIJA Z OSEBJEM 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</a:tr>
              <a:tr h="1467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 </a:t>
                      </a:r>
                      <a:r>
                        <a:rPr lang="sl-SI" sz="1400" dirty="0" smtClean="0">
                          <a:solidFill>
                            <a:srgbClr val="FFC000"/>
                          </a:solidFill>
                          <a:effectLst/>
                        </a:rPr>
                        <a:t>RAZISKOVALEC</a:t>
                      </a:r>
                      <a:r>
                        <a:rPr lang="sl-SI" sz="1200" dirty="0" smtClean="0">
                          <a:effectLst/>
                        </a:rPr>
                        <a:t>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 smtClean="0">
                          <a:effectLst/>
                        </a:rPr>
                        <a:t>izbirajo </a:t>
                      </a:r>
                      <a:r>
                        <a:rPr lang="sl-SI" sz="1200" dirty="0">
                          <a:effectLst/>
                        </a:rPr>
                        <a:t>in brskajo, ne zanima jih vse:  polno detajlov in informacij, 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dober načrt, orientacijske table, odzivno in poučeno osebje, 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sem in tja. Ne linearno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.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vizualna in logična preglednost, </a:t>
                      </a:r>
                      <a:r>
                        <a:rPr lang="sl-SI" sz="20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»trnki«,</a:t>
                      </a:r>
                      <a:r>
                        <a:rPr lang="sl-SI" sz="2000" b="1" baseline="0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sl-SI" sz="20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da </a:t>
                      </a:r>
                      <a:r>
                        <a:rPr lang="sl-SI" sz="2000" b="1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najdejo, kar je iščejo, </a:t>
                      </a:r>
                      <a:endParaRPr lang="sl-SI" sz="2000" b="1" dirty="0" smtClean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nove </a:t>
                      </a:r>
                      <a:r>
                        <a:rPr lang="sl-SI" sz="2000" b="1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tehnologije (izbira, iskanje informacij). </a:t>
                      </a: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Berejo napise, brošure, vodiče -pomembna muz. strokovnost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podrobne informacije – </a:t>
                      </a:r>
                      <a:r>
                        <a:rPr lang="sl-SI" sz="1200" b="1" dirty="0" smtClean="0">
                          <a:effectLst/>
                        </a:rPr>
                        <a:t>: </a:t>
                      </a:r>
                      <a:r>
                        <a:rPr lang="sl-SI" sz="1200" b="1" dirty="0">
                          <a:effectLst/>
                        </a:rPr>
                        <a:t>več nivojski napisi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Cenijo pogovor s poučenim osebjem,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 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</a:tr>
              <a:tr h="1467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400" dirty="0" smtClean="0">
                          <a:solidFill>
                            <a:srgbClr val="FFC000"/>
                          </a:solidFill>
                          <a:effectLst/>
                        </a:rPr>
                        <a:t>ISKALEC</a:t>
                      </a:r>
                      <a:r>
                        <a:rPr lang="sl-SI" sz="1400" baseline="0" dirty="0" smtClean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sl-SI" sz="1400" dirty="0" smtClean="0">
                          <a:solidFill>
                            <a:srgbClr val="FFC000"/>
                          </a:solidFill>
                          <a:effectLst/>
                        </a:rPr>
                        <a:t>DOŽIVETIJ </a:t>
                      </a:r>
                      <a:r>
                        <a:rPr lang="sl-SI" sz="1200" dirty="0" smtClean="0">
                          <a:effectLst/>
                        </a:rPr>
                        <a:t>:</a:t>
                      </a:r>
                      <a:endParaRPr lang="sl-SI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 smtClean="0">
                          <a:effectLst/>
                        </a:rPr>
                        <a:t>Videti</a:t>
                      </a:r>
                      <a:r>
                        <a:rPr lang="sl-SI" sz="1200" baseline="0" dirty="0" smtClean="0">
                          <a:effectLst/>
                        </a:rPr>
                        <a:t> </a:t>
                      </a:r>
                      <a:r>
                        <a:rPr lang="sl-SI" sz="1200" dirty="0" smtClean="0">
                          <a:effectLst/>
                        </a:rPr>
                        <a:t>in početi, </a:t>
                      </a:r>
                      <a:r>
                        <a:rPr lang="sl-SI" sz="1200" dirty="0">
                          <a:effectLst/>
                        </a:rPr>
                        <a:t>kar je pomembno, kar se »mora« 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Orientacijski </a:t>
                      </a:r>
                      <a:r>
                        <a:rPr lang="sl-SI" sz="1200" dirty="0" smtClean="0">
                          <a:effectLst/>
                        </a:rPr>
                        <a:t>vodič:</a:t>
                      </a:r>
                      <a:r>
                        <a:rPr lang="sl-SI" sz="1200" baseline="0" dirty="0" smtClean="0">
                          <a:effectLst/>
                        </a:rPr>
                        <a:t> </a:t>
                      </a:r>
                      <a:r>
                        <a:rPr lang="sl-SI" sz="1200" dirty="0" smtClean="0">
                          <a:effectLst/>
                        </a:rPr>
                        <a:t>»Najboljše </a:t>
                      </a:r>
                      <a:r>
                        <a:rPr lang="sl-SI" sz="1200" dirty="0">
                          <a:effectLst/>
                        </a:rPr>
                        <a:t>v muzeju</a:t>
                      </a:r>
                      <a:r>
                        <a:rPr lang="sl-SI" sz="1200" dirty="0" smtClean="0">
                          <a:effectLst/>
                        </a:rPr>
                        <a:t>« 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dirty="0">
                          <a:effectLst/>
                        </a:rPr>
                        <a:t>poudarki, pomembni, eksponati 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dirty="0" err="1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Audio</a:t>
                      </a:r>
                      <a:r>
                        <a:rPr lang="sl-SI" sz="2000" b="1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 vodnik, da dobi zgodbo, širšo sliko-kontekst </a:t>
                      </a:r>
                      <a:r>
                        <a:rPr lang="sl-SI" sz="20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.Interaktivna</a:t>
                      </a:r>
                      <a:r>
                        <a:rPr lang="sl-SI" sz="2000" b="1" baseline="0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 sredstva</a:t>
                      </a:r>
                      <a:endParaRPr lang="sl-SI" sz="2000" b="1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Veliki stenski napisi za hitro branje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 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Redko </a:t>
                      </a:r>
                      <a:r>
                        <a:rPr lang="sl-SI" sz="1200" b="1" dirty="0" smtClean="0">
                          <a:effectLst/>
                        </a:rPr>
                        <a:t>komunicirajo,</a:t>
                      </a:r>
                      <a:r>
                        <a:rPr lang="sl-SI" sz="1200" b="1" baseline="0" dirty="0" smtClean="0">
                          <a:effectLst/>
                        </a:rPr>
                        <a:t> a p</a:t>
                      </a:r>
                      <a:r>
                        <a:rPr lang="sl-SI" sz="1200" b="1" dirty="0" smtClean="0">
                          <a:effectLst/>
                        </a:rPr>
                        <a:t>ričakujejo </a:t>
                      </a:r>
                      <a:r>
                        <a:rPr lang="sl-SI" sz="1200" b="1" dirty="0">
                          <a:effectLst/>
                        </a:rPr>
                        <a:t>prijazno osebje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</a:tr>
              <a:tr h="1272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400" dirty="0" smtClean="0">
                          <a:solidFill>
                            <a:srgbClr val="FFC000"/>
                          </a:solidFill>
                          <a:effectLst/>
                        </a:rPr>
                        <a:t>SPROŠČEVALEC</a:t>
                      </a:r>
                      <a:r>
                        <a:rPr lang="sl-SI" sz="1200" dirty="0" smtClean="0">
                          <a:effectLst/>
                        </a:rPr>
                        <a:t>:   </a:t>
                      </a:r>
                      <a:r>
                        <a:rPr lang="sl-SI" sz="1200" dirty="0">
                          <a:effectLst/>
                        </a:rPr>
                        <a:t>miren in estetski kotiček za uživanje in razbremenitev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0" dirty="0">
                          <a:effectLst/>
                        </a:rPr>
                        <a:t>Zelo malo orientacije in vodenja in odzivno osebje</a:t>
                      </a:r>
                      <a:endParaRPr lang="sl-SI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0" dirty="0">
                          <a:effectLst/>
                        </a:rPr>
                        <a:t>Se sprehajajo, iščejo najlepši predmet ali postavitev; miren prostor </a:t>
                      </a:r>
                      <a:endParaRPr lang="sl-SI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Stoli in mirni prostori za </a:t>
                      </a:r>
                      <a:r>
                        <a:rPr lang="sl-SI" sz="2000" b="1" dirty="0" err="1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etstesko</a:t>
                      </a:r>
                      <a:r>
                        <a:rPr lang="sl-SI" sz="2000" b="1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 uživanje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2000" b="1" dirty="0"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</a:rPr>
                        <a:t> </a:t>
                      </a:r>
                      <a:endParaRPr lang="sl-SI" sz="2000" b="1" dirty="0"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Samo oplazijo napise.  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l-SI" sz="1200" b="1" dirty="0">
                          <a:effectLst/>
                        </a:rPr>
                        <a:t>Cenijo prijazno </a:t>
                      </a:r>
                      <a:r>
                        <a:rPr lang="sl-SI" sz="1200" b="1" dirty="0" smtClean="0">
                          <a:effectLst/>
                        </a:rPr>
                        <a:t>osebje</a:t>
                      </a:r>
                      <a:r>
                        <a:rPr lang="sl-SI" sz="1200" b="1" dirty="0">
                          <a:effectLst/>
                        </a:rPr>
                        <a:t>, </a:t>
                      </a:r>
                      <a:r>
                        <a:rPr lang="sl-SI" sz="1200" b="1" dirty="0" smtClean="0">
                          <a:effectLst/>
                        </a:rPr>
                        <a:t>ki odgovorit</a:t>
                      </a:r>
                      <a:r>
                        <a:rPr lang="sl-SI" sz="1200" b="1" baseline="0" dirty="0" smtClean="0">
                          <a:effectLst/>
                        </a:rPr>
                        <a:t> </a:t>
                      </a:r>
                      <a:r>
                        <a:rPr lang="sl-SI" sz="1200" b="1" dirty="0" smtClean="0">
                          <a:effectLst/>
                        </a:rPr>
                        <a:t>na  </a:t>
                      </a:r>
                      <a:r>
                        <a:rPr lang="sl-SI" sz="1200" b="1" dirty="0">
                          <a:effectLst/>
                        </a:rPr>
                        <a:t>vprašanja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81" marR="477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3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24800" cy="1080120"/>
          </a:xfrm>
        </p:spPr>
        <p:txBody>
          <a:bodyPr/>
          <a:lstStyle/>
          <a:p>
            <a:r>
              <a:rPr lang="sl-SI" sz="1800" dirty="0" smtClean="0"/>
              <a:t/>
            </a:r>
            <a:br>
              <a:rPr lang="sl-SI" sz="1800" dirty="0" smtClean="0"/>
            </a:br>
            <a:r>
              <a:rPr lang="sl-SI" sz="1800" dirty="0" smtClean="0"/>
              <a:t/>
            </a:r>
            <a:br>
              <a:rPr lang="sl-SI" sz="1800" dirty="0" smtClean="0"/>
            </a:br>
            <a:r>
              <a:rPr lang="sl-SI" sz="1800" dirty="0"/>
              <a:t/>
            </a:r>
            <a:br>
              <a:rPr lang="sl-SI" sz="1800" dirty="0"/>
            </a:br>
            <a:r>
              <a:rPr lang="sl-SI" sz="1800" dirty="0" smtClean="0"/>
              <a:t/>
            </a:r>
            <a:br>
              <a:rPr lang="sl-SI" sz="1800" dirty="0" smtClean="0"/>
            </a:br>
            <a:r>
              <a:rPr lang="sl-SI" sz="1800" dirty="0"/>
              <a:t/>
            </a:r>
            <a:br>
              <a:rPr lang="sl-SI" sz="1800" dirty="0"/>
            </a:br>
            <a:r>
              <a:rPr lang="sl-SI" sz="2000" cap="none" dirty="0" smtClean="0">
                <a:latin typeface="Calibri" panose="020F0502020204030204" pitchFamily="34" charset="0"/>
              </a:rPr>
              <a:t>Primer</a:t>
            </a:r>
            <a:r>
              <a:rPr lang="sl-SI" sz="2000" dirty="0" smtClean="0">
                <a:latin typeface="Calibri" panose="020F0502020204030204" pitchFamily="34" charset="0"/>
              </a:rPr>
              <a:t>:</a:t>
            </a:r>
            <a:r>
              <a:rPr lang="sl-SI" sz="2000" b="1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l-SI" sz="2000" dirty="0" smtClean="0">
                <a:latin typeface="Calibri" panose="020F0502020204030204" pitchFamily="34" charset="0"/>
              </a:rPr>
              <a:t>RAZLOGI ZA OBISK RAZSTAVE Emona: mesto v imperiju</a:t>
            </a:r>
            <a:br>
              <a:rPr lang="sl-SI" sz="2000" dirty="0" smtClean="0">
                <a:latin typeface="Calibri" panose="020F0502020204030204" pitchFamily="34" charset="0"/>
              </a:rPr>
            </a:br>
            <a:r>
              <a:rPr lang="sl-SI" sz="1800" dirty="0"/>
              <a:t/>
            </a:r>
            <a:br>
              <a:rPr lang="sl-SI" sz="1800" dirty="0"/>
            </a:br>
            <a:endParaRPr lang="sl-SI" sz="1600" dirty="0"/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524236"/>
              </p:ext>
            </p:extLst>
          </p:nvPr>
        </p:nvGraphicFramePr>
        <p:xfrm>
          <a:off x="827584" y="1196752"/>
          <a:ext cx="756084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73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8"/>
          <p:cNvSpPr>
            <a:spLocks noGrp="1" noChangeArrowheads="1"/>
          </p:cNvSpPr>
          <p:nvPr>
            <p:ph type="title"/>
          </p:nvPr>
        </p:nvSpPr>
        <p:spPr>
          <a:xfrm>
            <a:off x="467544" y="116633"/>
            <a:ext cx="8229600" cy="648072"/>
          </a:xfrm>
        </p:spPr>
        <p:txBody>
          <a:bodyPr/>
          <a:lstStyle/>
          <a:p>
            <a:pPr eaLnBrk="1" hangingPunct="1"/>
            <a:r>
              <a:rPr lang="pl-PL" altLang="sl-SI" sz="2800" b="1" dirty="0" smtClean="0">
                <a:solidFill>
                  <a:srgbClr val="FF6600"/>
                </a:solidFill>
              </a:rPr>
              <a:t/>
            </a:r>
            <a:br>
              <a:rPr lang="pl-PL" altLang="sl-SI" sz="2800" b="1" dirty="0" smtClean="0">
                <a:solidFill>
                  <a:srgbClr val="FF6600"/>
                </a:solidFill>
              </a:rPr>
            </a:br>
            <a:endParaRPr lang="sl-SI" altLang="sl-SI" sz="2400" b="1" dirty="0" smtClean="0">
              <a:solidFill>
                <a:srgbClr val="FF6600"/>
              </a:solidFill>
            </a:endParaRPr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4437112"/>
            <a:ext cx="8569325" cy="2420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sl-SI" altLang="sl-SI" sz="1400" dirty="0" smtClean="0"/>
          </a:p>
          <a:p>
            <a:pPr>
              <a:lnSpc>
                <a:spcPct val="80000"/>
              </a:lnSpc>
            </a:pPr>
            <a:r>
              <a:rPr lang="pl-PL" altLang="sl-SI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Nimam želje, volje” </a:t>
            </a:r>
            <a:r>
              <a:rPr lang="pl-PL" altLang="sl-SI" sz="2000" b="1" dirty="0">
                <a:solidFill>
                  <a:srgbClr val="FFC000"/>
                </a:solidFill>
                <a:latin typeface="Calibri" panose="020F0502020204030204" pitchFamily="34" charset="0"/>
              </a:rPr>
              <a:t>/ </a:t>
            </a:r>
            <a:r>
              <a:rPr lang="pl-PL" altLang="sl-SI" sz="2000" b="1" dirty="0">
                <a:solidFill>
                  <a:srgbClr val="00B0F0"/>
                </a:solidFill>
                <a:latin typeface="Calibri" panose="020F0502020204030204" pitchFamily="34" charset="0"/>
              </a:rPr>
              <a:t>„nimam časa” </a:t>
            </a:r>
            <a:r>
              <a:rPr lang="pl-PL" altLang="sl-SI" sz="2000" b="1" dirty="0">
                <a:solidFill>
                  <a:srgbClr val="FFC000"/>
                </a:solidFill>
                <a:latin typeface="Calibri" panose="020F0502020204030204" pitchFamily="34" charset="0"/>
              </a:rPr>
              <a:t>/ </a:t>
            </a:r>
            <a:r>
              <a:rPr lang="pl-PL" altLang="sl-SI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„me take stvari ne zanimajo” </a:t>
            </a:r>
            <a:endParaRPr lang="pl-PL" altLang="sl-SI" sz="20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000" dirty="0" smtClean="0"/>
              <a:t>Primerjava z raziskavo v </a:t>
            </a:r>
            <a:r>
              <a:rPr lang="sl-SI" altLang="sl-SI" sz="2000" dirty="0" err="1" smtClean="0"/>
              <a:t>Edinburghu</a:t>
            </a:r>
            <a:r>
              <a:rPr lang="sl-SI" altLang="sl-SI" sz="2000" dirty="0" smtClean="0"/>
              <a:t> VB 1994: glavni razlog</a:t>
            </a:r>
            <a:r>
              <a:rPr lang="sl-SI" altLang="sl-SI" sz="2000" dirty="0"/>
              <a:t> </a:t>
            </a:r>
            <a:r>
              <a:rPr lang="sl-SI" altLang="sl-SI" sz="2000" dirty="0" smtClean="0"/>
              <a:t>-</a:t>
            </a:r>
            <a:r>
              <a:rPr lang="sl-SI" altLang="sl-SI" sz="2000" b="1" dirty="0" smtClean="0"/>
              <a:t> pomanjkanje časa (37%)</a:t>
            </a:r>
            <a:r>
              <a:rPr lang="sl-SI" altLang="sl-SI" sz="2000" b="1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000" dirty="0" smtClean="0"/>
              <a:t>Primerjava z raziskavo </a:t>
            </a:r>
            <a:r>
              <a:rPr lang="sl-SI" altLang="sl-SI" sz="2000" dirty="0" err="1" smtClean="0"/>
              <a:t>Cultural</a:t>
            </a:r>
            <a:r>
              <a:rPr lang="sl-SI" altLang="sl-SI" sz="2000" dirty="0" smtClean="0"/>
              <a:t> </a:t>
            </a:r>
            <a:r>
              <a:rPr lang="sl-SI" altLang="sl-SI" sz="2000" dirty="0" err="1" smtClean="0"/>
              <a:t>Track</a:t>
            </a:r>
            <a:r>
              <a:rPr lang="sl-SI" altLang="sl-SI" sz="2000" dirty="0" smtClean="0"/>
              <a:t> 2007 v ZDA: največji zadržki za obisk kulturnega dogodka</a:t>
            </a:r>
            <a:r>
              <a:rPr lang="sl-SI" altLang="sl-SI" sz="2000" dirty="0" smtClean="0">
                <a:latin typeface="Arial" charset="0"/>
              </a:rPr>
              <a:t>:</a:t>
            </a:r>
            <a:r>
              <a:rPr lang="sl-SI" altLang="sl-SI" sz="2000" dirty="0" smtClean="0"/>
              <a:t>  </a:t>
            </a:r>
            <a:r>
              <a:rPr lang="sl-SI" altLang="sl-SI" sz="2000" b="1" dirty="0" smtClean="0">
                <a:solidFill>
                  <a:schemeClr val="tx2">
                    <a:lumMod val="90000"/>
                  </a:schemeClr>
                </a:solidFill>
              </a:rPr>
              <a:t>visoke vstopnine </a:t>
            </a:r>
            <a:r>
              <a:rPr lang="sl-SI" altLang="sl-SI" sz="2000" b="1" dirty="0" smtClean="0"/>
              <a:t>(60%),  </a:t>
            </a:r>
            <a:r>
              <a:rPr lang="sl-SI" altLang="sl-SI" sz="2000" b="1" dirty="0" smtClean="0">
                <a:solidFill>
                  <a:schemeClr val="tx2">
                    <a:lumMod val="90000"/>
                  </a:schemeClr>
                </a:solidFill>
              </a:rPr>
              <a:t>neprivlačni programi/dogodki </a:t>
            </a:r>
            <a:r>
              <a:rPr lang="sl-SI" altLang="sl-SI" sz="2000" b="1" dirty="0" smtClean="0"/>
              <a:t>(49-57%), zlasti v umetniške vsebine</a:t>
            </a:r>
            <a:r>
              <a:rPr lang="sl-SI" altLang="sl-SI" sz="2000" dirty="0" smtClean="0"/>
              <a:t>. </a:t>
            </a:r>
            <a:endParaRPr lang="sl-SI" altLang="sl-SI" sz="2000" dirty="0" smtClean="0">
              <a:latin typeface="Arial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776264" y="194738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ZAKAJ LJUDJE </a:t>
            </a:r>
            <a:r>
              <a:rPr lang="sl-SI" b="1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NE</a:t>
            </a:r>
            <a:r>
              <a:rPr lang="sl-SI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 PRIHAJAJO V MUZEJ? </a:t>
            </a:r>
          </a:p>
          <a:p>
            <a:r>
              <a:rPr lang="sl-SI" sz="1600" b="1" dirty="0" smtClean="0">
                <a:latin typeface="Calibri" panose="020F0502020204030204" pitchFamily="34" charset="0"/>
              </a:rPr>
              <a:t>iz raziskave: </a:t>
            </a:r>
            <a:r>
              <a:rPr lang="sl-SI" sz="1600" b="1" dirty="0">
                <a:latin typeface="Calibri" panose="020F0502020204030204" pitchFamily="34" charset="0"/>
              </a:rPr>
              <a:t>PREPOZNAVNOST  LJUBLJANSKIH  MUZEJEV IN GALERIJ </a:t>
            </a:r>
            <a:endParaRPr lang="sl-SI" sz="1600" dirty="0"/>
          </a:p>
        </p:txBody>
      </p:sp>
      <p:graphicFrame>
        <p:nvGraphicFramePr>
          <p:cNvPr id="5" name="Predm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309503"/>
              </p:ext>
            </p:extLst>
          </p:nvPr>
        </p:nvGraphicFramePr>
        <p:xfrm>
          <a:off x="179512" y="980729"/>
          <a:ext cx="8713663" cy="4067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095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7924800" cy="936104"/>
          </a:xfrm>
        </p:spPr>
        <p:txBody>
          <a:bodyPr/>
          <a:lstStyle/>
          <a:p>
            <a:r>
              <a:rPr lang="sl-SI" sz="2800" dirty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Kaj še </a:t>
            </a:r>
            <a:r>
              <a:rPr lang="sl-SI" sz="2800" dirty="0" err="1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zmanJšuje</a:t>
            </a:r>
            <a:r>
              <a:rPr lang="sl-SI" sz="2800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sl-SI" sz="2800" dirty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obisk v muzejih </a:t>
            </a:r>
            <a:r>
              <a:rPr lang="sl-SI" sz="2800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? </a:t>
            </a:r>
            <a:r>
              <a:rPr lang="sl-SI" sz="2800" dirty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sl-SI" sz="2800" dirty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</a:br>
            <a:endParaRPr lang="sl-SI" sz="2800" dirty="0">
              <a:solidFill>
                <a:schemeClr val="tx2">
                  <a:lumMod val="9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09600" y="764704"/>
            <a:ext cx="7924800" cy="5688632"/>
          </a:xfrm>
        </p:spPr>
        <p:txBody>
          <a:bodyPr>
            <a:noAutofit/>
          </a:bodyPr>
          <a:lstStyle/>
          <a:p>
            <a:r>
              <a:rPr lang="sl-SI" sz="2400" b="1" dirty="0" smtClean="0"/>
              <a:t>Doma</a:t>
            </a:r>
            <a:r>
              <a:rPr lang="sl-SI" sz="2400" b="1" dirty="0" smtClean="0">
                <a:solidFill>
                  <a:srgbClr val="FFC000"/>
                </a:solidFill>
              </a:rPr>
              <a:t>: Razdrobljenost </a:t>
            </a:r>
            <a:r>
              <a:rPr lang="sl-SI" sz="2400" b="1" dirty="0">
                <a:solidFill>
                  <a:srgbClr val="FFC000"/>
                </a:solidFill>
              </a:rPr>
              <a:t>prostega </a:t>
            </a:r>
            <a:r>
              <a:rPr lang="sl-SI" sz="2400" b="1" dirty="0" smtClean="0">
                <a:solidFill>
                  <a:srgbClr val="FFC000"/>
                </a:solidFill>
              </a:rPr>
              <a:t>časa</a:t>
            </a:r>
            <a:r>
              <a:rPr lang="sl-SI" sz="2400" dirty="0">
                <a:solidFill>
                  <a:srgbClr val="FFC000"/>
                </a:solidFill>
              </a:rPr>
              <a:t> </a:t>
            </a:r>
            <a:r>
              <a:rPr lang="sl-SI" sz="2400" dirty="0" smtClean="0"/>
              <a:t>( fiksni delovni čas) – se težko uskladimo in ostajamo rajši doma), </a:t>
            </a:r>
            <a:r>
              <a:rPr lang="sl-SI" sz="2400" b="1" dirty="0" smtClean="0">
                <a:solidFill>
                  <a:srgbClr val="FFC000"/>
                </a:solidFill>
              </a:rPr>
              <a:t>gledanje televizije</a:t>
            </a:r>
            <a:r>
              <a:rPr lang="sl-SI" sz="2400" dirty="0" smtClean="0">
                <a:solidFill>
                  <a:srgbClr val="FFC000"/>
                </a:solidFill>
              </a:rPr>
              <a:t>, </a:t>
            </a:r>
            <a:r>
              <a:rPr lang="sl-SI" sz="2400" b="1" dirty="0" smtClean="0">
                <a:solidFill>
                  <a:srgbClr val="FFC000"/>
                </a:solidFill>
              </a:rPr>
              <a:t>računalnik </a:t>
            </a:r>
            <a:r>
              <a:rPr lang="sl-SI" sz="2400" b="1" dirty="0">
                <a:solidFill>
                  <a:srgbClr val="FFC000"/>
                </a:solidFill>
              </a:rPr>
              <a:t>in druge digitalne </a:t>
            </a:r>
            <a:r>
              <a:rPr lang="sl-SI" sz="2400" b="1" dirty="0" smtClean="0">
                <a:solidFill>
                  <a:srgbClr val="FFC000"/>
                </a:solidFill>
              </a:rPr>
              <a:t>naprave.  </a:t>
            </a:r>
            <a:endParaRPr lang="sl-SI" sz="2400" dirty="0">
              <a:solidFill>
                <a:srgbClr val="FFC000"/>
              </a:solidFill>
            </a:endParaRPr>
          </a:p>
          <a:p>
            <a:r>
              <a:rPr lang="sl-SI" sz="2400" b="1" dirty="0" smtClean="0"/>
              <a:t>Zunaj doma: </a:t>
            </a:r>
            <a:r>
              <a:rPr lang="sl-SI" sz="2400" b="1" dirty="0" smtClean="0">
                <a:solidFill>
                  <a:srgbClr val="FFC000"/>
                </a:solidFill>
              </a:rPr>
              <a:t>Vse </a:t>
            </a:r>
            <a:r>
              <a:rPr lang="sl-SI" sz="2400" b="1" dirty="0">
                <a:solidFill>
                  <a:srgbClr val="FFC000"/>
                </a:solidFill>
              </a:rPr>
              <a:t>več </a:t>
            </a:r>
            <a:r>
              <a:rPr lang="sl-SI" sz="2400" b="1" dirty="0" smtClean="0">
                <a:solidFill>
                  <a:srgbClr val="FFC000"/>
                </a:solidFill>
              </a:rPr>
              <a:t>izbire</a:t>
            </a:r>
            <a:r>
              <a:rPr lang="sl-SI" sz="2400" b="1" dirty="0" smtClean="0"/>
              <a:t>, </a:t>
            </a:r>
            <a:r>
              <a:rPr lang="sl-SI" sz="2400" b="1" dirty="0" smtClean="0">
                <a:solidFill>
                  <a:srgbClr val="FFC000"/>
                </a:solidFill>
              </a:rPr>
              <a:t>še </a:t>
            </a:r>
            <a:r>
              <a:rPr lang="sl-SI" sz="2400" b="1" dirty="0">
                <a:solidFill>
                  <a:srgbClr val="FFC000"/>
                </a:solidFill>
              </a:rPr>
              <a:t>več opcij</a:t>
            </a:r>
            <a:r>
              <a:rPr lang="sl-SI" sz="2400" dirty="0">
                <a:solidFill>
                  <a:srgbClr val="FFC000"/>
                </a:solidFill>
              </a:rPr>
              <a:t>  </a:t>
            </a:r>
            <a:r>
              <a:rPr lang="sl-SI" sz="2400" dirty="0"/>
              <a:t>za jedačo in pijačo, kino, gledališče, koncerti. Tudi muzeji ne zaostajajo </a:t>
            </a:r>
            <a:r>
              <a:rPr lang="sl-SI" sz="2400" dirty="0" smtClean="0"/>
              <a:t>- </a:t>
            </a:r>
            <a:r>
              <a:rPr lang="sl-SI" sz="2400" b="1" dirty="0" smtClean="0">
                <a:solidFill>
                  <a:srgbClr val="FFC000"/>
                </a:solidFill>
              </a:rPr>
              <a:t>manjši </a:t>
            </a:r>
            <a:r>
              <a:rPr lang="sl-SI" sz="2400" b="1" dirty="0">
                <a:solidFill>
                  <a:srgbClr val="FFC000"/>
                </a:solidFill>
              </a:rPr>
              <a:t>procent razpoložljivega občinstva bo izbral vsako od posameznih opcij</a:t>
            </a:r>
            <a:endParaRPr lang="sl-SI" sz="2400" dirty="0">
              <a:solidFill>
                <a:srgbClr val="FFC000"/>
              </a:solidFill>
            </a:endParaRPr>
          </a:p>
          <a:p>
            <a:r>
              <a:rPr lang="sl-SI" sz="2400" b="1" dirty="0" smtClean="0">
                <a:solidFill>
                  <a:srgbClr val="FFC000"/>
                </a:solidFill>
              </a:rPr>
              <a:t>Nakupovanje</a:t>
            </a:r>
            <a:r>
              <a:rPr lang="sl-SI" sz="2400" dirty="0"/>
              <a:t> </a:t>
            </a:r>
            <a:r>
              <a:rPr lang="sl-SI" sz="2400" dirty="0" smtClean="0"/>
              <a:t>in </a:t>
            </a:r>
            <a:r>
              <a:rPr lang="sl-SI" sz="2400" b="1" dirty="0" smtClean="0">
                <a:solidFill>
                  <a:srgbClr val="FFC000"/>
                </a:solidFill>
              </a:rPr>
              <a:t>prehrana največkrat ključna faktorja</a:t>
            </a:r>
            <a:r>
              <a:rPr lang="sl-SI" sz="2400" dirty="0">
                <a:solidFill>
                  <a:srgbClr val="FFC000"/>
                </a:solidFill>
              </a:rPr>
              <a:t> </a:t>
            </a:r>
            <a:r>
              <a:rPr lang="sl-SI" sz="2400" dirty="0"/>
              <a:t>v zgodovinskih </a:t>
            </a:r>
            <a:r>
              <a:rPr lang="sl-SI" sz="2400" dirty="0" smtClean="0"/>
              <a:t>mestih, kjer muzeji tvorijo </a:t>
            </a:r>
            <a:r>
              <a:rPr lang="sl-SI" sz="2400" dirty="0"/>
              <a:t>hrbtenico kulturnemu </a:t>
            </a:r>
            <a:r>
              <a:rPr lang="sl-SI" sz="2400" dirty="0" smtClean="0"/>
              <a:t>turizmu.</a:t>
            </a:r>
            <a:endParaRPr lang="sl-SI" sz="2400" dirty="0">
              <a:solidFill>
                <a:srgbClr val="FFC000"/>
              </a:solidFill>
            </a:endParaRPr>
          </a:p>
          <a:p>
            <a:r>
              <a:rPr lang="sl-SI" sz="2400" b="1" dirty="0" smtClean="0">
                <a:solidFill>
                  <a:srgbClr val="FFC000"/>
                </a:solidFill>
              </a:rPr>
              <a:t>Demografske </a:t>
            </a:r>
            <a:r>
              <a:rPr lang="sl-SI" sz="2400" b="1" dirty="0">
                <a:solidFill>
                  <a:srgbClr val="FFC000"/>
                </a:solidFill>
              </a:rPr>
              <a:t>spremembe</a:t>
            </a:r>
            <a:r>
              <a:rPr lang="sl-SI" sz="2400" dirty="0"/>
              <a:t>, </a:t>
            </a:r>
            <a:r>
              <a:rPr lang="sl-SI" sz="2400" b="1" dirty="0" smtClean="0">
                <a:solidFill>
                  <a:srgbClr val="FFC000"/>
                </a:solidFill>
              </a:rPr>
              <a:t>pričakovanja</a:t>
            </a:r>
            <a:r>
              <a:rPr lang="sl-SI" sz="2400" dirty="0" smtClean="0">
                <a:solidFill>
                  <a:srgbClr val="FFC000"/>
                </a:solidFill>
              </a:rPr>
              <a:t> </a:t>
            </a:r>
            <a:r>
              <a:rPr lang="sl-SI" sz="2400" b="1" dirty="0" smtClean="0">
                <a:solidFill>
                  <a:srgbClr val="FFC000"/>
                </a:solidFill>
              </a:rPr>
              <a:t>mladih </a:t>
            </a:r>
            <a:r>
              <a:rPr lang="sl-SI" sz="2400" b="1" dirty="0">
                <a:solidFill>
                  <a:srgbClr val="FFC000"/>
                </a:solidFill>
              </a:rPr>
              <a:t>pod 35 letom </a:t>
            </a:r>
            <a:r>
              <a:rPr lang="sl-SI" sz="2400" dirty="0"/>
              <a:t>in učinki </a:t>
            </a:r>
            <a:r>
              <a:rPr lang="sl-SI" sz="2400" b="1" dirty="0">
                <a:solidFill>
                  <a:srgbClr val="FFC000"/>
                </a:solidFill>
              </a:rPr>
              <a:t>nove tehnologije</a:t>
            </a:r>
            <a:r>
              <a:rPr lang="sl-SI" sz="2400" dirty="0"/>
              <a:t>:  </a:t>
            </a:r>
            <a:r>
              <a:rPr lang="sl-SI" sz="2400" dirty="0">
                <a:sym typeface="Wingdings"/>
              </a:rPr>
              <a:t></a:t>
            </a:r>
            <a:r>
              <a:rPr lang="sl-SI" sz="2400" dirty="0"/>
              <a:t> </a:t>
            </a:r>
            <a:r>
              <a:rPr lang="sl-SI" sz="2400" b="1" dirty="0">
                <a:solidFill>
                  <a:srgbClr val="FFC000"/>
                </a:solidFill>
              </a:rPr>
              <a:t>staranje prebivalstva </a:t>
            </a:r>
            <a:r>
              <a:rPr lang="sl-SI" sz="2400" dirty="0"/>
              <a:t>v SLO (kmalu 50% zaposljivh upokojencev), </a:t>
            </a:r>
            <a:r>
              <a:rPr lang="sl-SI" sz="2400" dirty="0">
                <a:sym typeface="Wingdings"/>
              </a:rPr>
              <a:t></a:t>
            </a:r>
            <a:r>
              <a:rPr lang="sl-SI" sz="2400" dirty="0"/>
              <a:t> vsakodnevna </a:t>
            </a:r>
            <a:r>
              <a:rPr lang="sl-SI" sz="2400" b="1" dirty="0">
                <a:solidFill>
                  <a:srgbClr val="FFC000"/>
                </a:solidFill>
              </a:rPr>
              <a:t>migracija</a:t>
            </a:r>
            <a:r>
              <a:rPr lang="sl-SI" sz="2400" dirty="0"/>
              <a:t> vse večja,  </a:t>
            </a:r>
            <a:r>
              <a:rPr lang="sl-SI" sz="2400" dirty="0">
                <a:sym typeface="Wingdings"/>
              </a:rPr>
              <a:t></a:t>
            </a:r>
            <a:r>
              <a:rPr lang="sl-SI" sz="2400" dirty="0"/>
              <a:t> tradicionalna muzejska </a:t>
            </a:r>
            <a:r>
              <a:rPr lang="sl-SI" sz="2400" dirty="0" smtClean="0"/>
              <a:t>publika </a:t>
            </a:r>
            <a:r>
              <a:rPr lang="sl-SI" sz="2400" dirty="0"/>
              <a:t>je stabilna ali </a:t>
            </a:r>
            <a:r>
              <a:rPr lang="sl-SI" sz="2400" dirty="0" smtClean="0"/>
              <a:t>stagnira</a:t>
            </a:r>
            <a:endParaRPr lang="sl-SI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78098"/>
          </a:xfrm>
        </p:spPr>
        <p:txBody>
          <a:bodyPr/>
          <a:lstStyle/>
          <a:p>
            <a:r>
              <a:rPr lang="sl-SI" dirty="0" smtClean="0">
                <a:latin typeface="Calibri" panose="020F0502020204030204" pitchFamily="34" charset="0"/>
              </a:rPr>
              <a:t>6 NAČEL INTERPRETACIJE </a:t>
            </a:r>
            <a:r>
              <a:rPr lang="sl-SI" sz="1800" dirty="0" smtClean="0">
                <a:latin typeface="Calibri" panose="020F0502020204030204" pitchFamily="34" charset="0"/>
              </a:rPr>
              <a:t>( </a:t>
            </a:r>
            <a:r>
              <a:rPr lang="sl-SI" sz="1800" cap="none" dirty="0" smtClean="0">
                <a:latin typeface="Calibri" panose="020F0502020204030204" pitchFamily="34" charset="0"/>
              </a:rPr>
              <a:t>Freeman </a:t>
            </a:r>
            <a:r>
              <a:rPr lang="sl-SI" sz="1800" cap="none" dirty="0" err="1">
                <a:latin typeface="Calibri" panose="020F0502020204030204" pitchFamily="34" charset="0"/>
              </a:rPr>
              <a:t>T</a:t>
            </a:r>
            <a:r>
              <a:rPr lang="sl-SI" sz="1800" cap="none" dirty="0" err="1" smtClean="0">
                <a:latin typeface="Calibri" panose="020F0502020204030204" pitchFamily="34" charset="0"/>
              </a:rPr>
              <a:t>ilden</a:t>
            </a:r>
            <a:r>
              <a:rPr lang="sl-SI" sz="1800" dirty="0" smtClean="0">
                <a:latin typeface="Calibri" panose="020F0502020204030204" pitchFamily="34" charset="0"/>
              </a:rPr>
              <a:t>, 1957) </a:t>
            </a:r>
            <a:endParaRPr lang="sl-SI" sz="1800" dirty="0">
              <a:latin typeface="Calibri" panose="020F050202020403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11560" y="1844824"/>
            <a:ext cx="7924800" cy="3556992"/>
          </a:xfrm>
        </p:spPr>
        <p:txBody>
          <a:bodyPr>
            <a:normAutofit/>
          </a:bodyPr>
          <a:lstStyle/>
          <a:p>
            <a:r>
              <a:rPr lang="sl-SI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Interpretacija, ki ne ustvari </a:t>
            </a:r>
            <a:r>
              <a:rPr lang="sl-SI" sz="2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vezi med predstavljenim in delom </a:t>
            </a:r>
            <a:r>
              <a:rPr lang="sl-SI" sz="22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obiskovalčeve osebnosti ali izkušnj</a:t>
            </a:r>
            <a:r>
              <a:rPr lang="sl-SI" sz="22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e</a:t>
            </a:r>
            <a:r>
              <a:rPr lang="sl-SI" sz="2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je brezplodna</a:t>
            </a:r>
            <a:r>
              <a:rPr lang="sl-SI" sz="22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. </a:t>
            </a:r>
          </a:p>
          <a:p>
            <a:r>
              <a:rPr lang="sl-SI" sz="1600" dirty="0" smtClean="0">
                <a:latin typeface="Calibri" panose="020F0502020204030204" pitchFamily="34" charset="0"/>
              </a:rPr>
              <a:t>Informacija še ni interpretacija, Vendar vsaka interpretacija vsebuje informacijo.</a:t>
            </a:r>
          </a:p>
          <a:p>
            <a:r>
              <a:rPr lang="sl-SI" sz="1600" dirty="0" smtClean="0">
                <a:latin typeface="Calibri" panose="020F0502020204030204" pitchFamily="34" charset="0"/>
              </a:rPr>
              <a:t>Interpretacija je spretnost. Interpretacijo se da naučiti.</a:t>
            </a:r>
          </a:p>
          <a:p>
            <a:r>
              <a:rPr lang="sl-SI" sz="1600" b="1" dirty="0" smtClean="0">
                <a:latin typeface="Calibri" panose="020F0502020204030204" pitchFamily="34" charset="0"/>
              </a:rPr>
              <a:t>Interpretacija ni poučevanje, temveč spodbujanje k učenju</a:t>
            </a:r>
            <a:r>
              <a:rPr lang="sl-SI" sz="16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sl-SI" sz="1600" b="1" dirty="0" smtClean="0">
                <a:latin typeface="Calibri" panose="020F0502020204030204" pitchFamily="34" charset="0"/>
              </a:rPr>
              <a:t>Celostna predstavitev</a:t>
            </a:r>
            <a:r>
              <a:rPr lang="sl-SI" sz="1600" dirty="0" smtClean="0">
                <a:latin typeface="Calibri" panose="020F0502020204030204" pitchFamily="34" charset="0"/>
              </a:rPr>
              <a:t>: p</a:t>
            </a:r>
            <a:r>
              <a:rPr lang="sl-SI" sz="1600" b="1" dirty="0" smtClean="0">
                <a:latin typeface="Calibri" panose="020F0502020204030204" pitchFamily="34" charset="0"/>
              </a:rPr>
              <a:t>redmet ali pojav je treba umestiti v širši kontekst, </a:t>
            </a:r>
            <a:r>
              <a:rPr lang="sl-SI" sz="1600" dirty="0" smtClean="0">
                <a:latin typeface="Calibri" panose="020F0502020204030204" pitchFamily="34" charset="0"/>
              </a:rPr>
              <a:t>z </a:t>
            </a:r>
            <a:r>
              <a:rPr lang="sl-SI" sz="1600" b="1" dirty="0" smtClean="0">
                <a:latin typeface="Calibri" panose="020F0502020204030204" pitchFamily="34" charset="0"/>
              </a:rPr>
              <a:t>različnimi pomenskimi ravni. </a:t>
            </a:r>
          </a:p>
          <a:p>
            <a:r>
              <a:rPr lang="sl-SI" sz="1600" b="1" dirty="0" smtClean="0">
                <a:latin typeface="Calibri" panose="020F0502020204030204" pitchFamily="34" charset="0"/>
              </a:rPr>
              <a:t>Interpretacija namenjena otrokom ne sme biti poenostavljena oblika e za odrasle</a:t>
            </a:r>
            <a:r>
              <a:rPr lang="sl-SI" sz="16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29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836712"/>
          </a:xfrm>
        </p:spPr>
        <p:txBody>
          <a:bodyPr/>
          <a:lstStyle/>
          <a:p>
            <a:r>
              <a:rPr lang="sl-SI" sz="1800" dirty="0" smtClean="0"/>
              <a:t/>
            </a:r>
            <a:br>
              <a:rPr lang="sl-SI" sz="1800" dirty="0" smtClean="0"/>
            </a:br>
            <a:r>
              <a:rPr lang="sl-SI" sz="2400" b="1" dirty="0" smtClean="0">
                <a:solidFill>
                  <a:schemeClr val="tx2">
                    <a:lumMod val="90000"/>
                  </a:schemeClr>
                </a:solidFill>
              </a:rPr>
              <a:t>obiskovalci  v  prihodnosti</a:t>
            </a:r>
            <a:r>
              <a:rPr lang="sl-SI" sz="2800" b="1" dirty="0" smtClean="0">
                <a:solidFill>
                  <a:schemeClr val="tx2">
                    <a:lumMod val="90000"/>
                  </a:schemeClr>
                </a:solidFill>
              </a:rPr>
              <a:t>?</a:t>
            </a:r>
            <a:r>
              <a:rPr lang="sl-SI" sz="1800" dirty="0" smtClean="0"/>
              <a:t> </a:t>
            </a:r>
            <a:br>
              <a:rPr lang="sl-SI" sz="1800" dirty="0" smtClean="0"/>
            </a:br>
            <a:r>
              <a:rPr lang="sl-SI" sz="1800" dirty="0" smtClean="0">
                <a:latin typeface="Calibri" panose="020F0502020204030204" pitchFamily="34" charset="0"/>
              </a:rPr>
              <a:t>TRENDI </a:t>
            </a:r>
            <a:r>
              <a:rPr lang="sl-SI" sz="1800" dirty="0">
                <a:latin typeface="Calibri" panose="020F0502020204030204" pitchFamily="34" charset="0"/>
              </a:rPr>
              <a:t>in </a:t>
            </a:r>
            <a:r>
              <a:rPr lang="sl-SI" sz="1800" dirty="0" smtClean="0">
                <a:latin typeface="Calibri" panose="020F0502020204030204" pitchFamily="34" charset="0"/>
              </a:rPr>
              <a:t>NAPOVEDI </a:t>
            </a:r>
            <a:endParaRPr lang="sl-SI" sz="1800" dirty="0">
              <a:latin typeface="Calibri" panose="020F050202020403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753616" y="980728"/>
            <a:ext cx="7924800" cy="6192688"/>
          </a:xfrm>
        </p:spPr>
        <p:txBody>
          <a:bodyPr>
            <a:normAutofit/>
          </a:bodyPr>
          <a:lstStyle/>
          <a:p>
            <a:r>
              <a:rPr lang="sl-SI" sz="2000" dirty="0" smtClean="0"/>
              <a:t>izobraženi sloji s poklicem       </a:t>
            </a:r>
            <a:r>
              <a:rPr lang="sl-SI" sz="2000" b="1" dirty="0" smtClean="0">
                <a:solidFill>
                  <a:srgbClr val="FFC000"/>
                </a:solidFill>
              </a:rPr>
              <a:t>manj pogosti obiski</a:t>
            </a:r>
            <a:r>
              <a:rPr lang="sl-SI" sz="2000" dirty="0" smtClean="0"/>
              <a:t>,  </a:t>
            </a:r>
            <a:r>
              <a:rPr lang="sl-SI" sz="2000" dirty="0" smtClean="0">
                <a:solidFill>
                  <a:srgbClr val="FFC000"/>
                </a:solidFill>
              </a:rPr>
              <a:t>a</a:t>
            </a:r>
            <a:r>
              <a:rPr lang="sl-SI" sz="2000" dirty="0" smtClean="0"/>
              <a:t> večja</a:t>
            </a:r>
            <a:r>
              <a:rPr lang="sl-SI" sz="2000" dirty="0" smtClean="0">
                <a:solidFill>
                  <a:srgbClr val="FFC000"/>
                </a:solidFill>
              </a:rPr>
              <a:t> </a:t>
            </a:r>
            <a:r>
              <a:rPr lang="sl-SI" sz="2000" b="1" dirty="0" smtClean="0">
                <a:solidFill>
                  <a:srgbClr val="FFC000"/>
                </a:solidFill>
              </a:rPr>
              <a:t>pričakovanja</a:t>
            </a:r>
            <a:r>
              <a:rPr lang="sl-SI" sz="2000" dirty="0" smtClean="0"/>
              <a:t>, </a:t>
            </a:r>
          </a:p>
          <a:p>
            <a:r>
              <a:rPr lang="sl-SI" sz="2000" dirty="0" smtClean="0"/>
              <a:t>več starejših</a:t>
            </a:r>
            <a:r>
              <a:rPr lang="sl-SI" sz="2000" dirty="0" smtClean="0">
                <a:solidFill>
                  <a:srgbClr val="FFC000"/>
                </a:solidFill>
              </a:rPr>
              <a:t>       </a:t>
            </a:r>
            <a:r>
              <a:rPr lang="sl-SI" sz="2000" dirty="0" smtClean="0"/>
              <a:t>povečati</a:t>
            </a:r>
            <a:r>
              <a:rPr lang="sl-SI" sz="2000" b="1" dirty="0" smtClean="0">
                <a:solidFill>
                  <a:srgbClr val="FFC000"/>
                </a:solidFill>
              </a:rPr>
              <a:t> dostopnost</a:t>
            </a:r>
            <a:endParaRPr lang="sl-SI" sz="2000" b="1" dirty="0" smtClean="0"/>
          </a:p>
          <a:p>
            <a:r>
              <a:rPr lang="sl-SI" sz="2000" dirty="0"/>
              <a:t>v</a:t>
            </a:r>
            <a:r>
              <a:rPr lang="sl-SI" sz="2000" dirty="0" smtClean="0"/>
              <a:t>eč </a:t>
            </a:r>
            <a:r>
              <a:rPr lang="sl-SI" sz="2000" dirty="0"/>
              <a:t>d</a:t>
            </a:r>
            <a:r>
              <a:rPr lang="sl-SI" sz="2000" dirty="0" smtClean="0"/>
              <a:t>ružin         večje </a:t>
            </a:r>
            <a:r>
              <a:rPr lang="sl-SI" sz="2000" b="1" dirty="0" smtClean="0">
                <a:solidFill>
                  <a:srgbClr val="FFC000"/>
                </a:solidFill>
              </a:rPr>
              <a:t>zahteve po programih</a:t>
            </a:r>
          </a:p>
          <a:p>
            <a:r>
              <a:rPr lang="sl-SI" sz="2000" dirty="0"/>
              <a:t>b</a:t>
            </a:r>
            <a:r>
              <a:rPr lang="sl-SI" sz="2000" dirty="0" smtClean="0"/>
              <a:t>oljša</a:t>
            </a:r>
            <a:r>
              <a:rPr lang="sl-SI" sz="2000" b="1" dirty="0" smtClean="0">
                <a:solidFill>
                  <a:srgbClr val="FFC000"/>
                </a:solidFill>
              </a:rPr>
              <a:t> kakovost</a:t>
            </a:r>
            <a:r>
              <a:rPr lang="sl-SI" sz="2000" dirty="0" smtClean="0"/>
              <a:t>  </a:t>
            </a:r>
            <a:r>
              <a:rPr lang="sl-SI" sz="2000" b="1" dirty="0" smtClean="0">
                <a:solidFill>
                  <a:srgbClr val="FFC000"/>
                </a:solidFill>
              </a:rPr>
              <a:t>programov, storitev, uslug</a:t>
            </a:r>
          </a:p>
          <a:p>
            <a:r>
              <a:rPr lang="sl-SI" sz="2000" dirty="0" smtClean="0"/>
              <a:t>razviti</a:t>
            </a:r>
            <a:r>
              <a:rPr lang="sl-SI" sz="2000" b="1" dirty="0" smtClean="0">
                <a:solidFill>
                  <a:srgbClr val="FFC000"/>
                </a:solidFill>
              </a:rPr>
              <a:t> močne individualne identitete krajev in mest </a:t>
            </a:r>
          </a:p>
          <a:p>
            <a:r>
              <a:rPr lang="sl-SI" sz="2000" dirty="0"/>
              <a:t>v</a:t>
            </a:r>
            <a:r>
              <a:rPr lang="sl-SI" sz="2000" dirty="0" smtClean="0"/>
              <a:t>eč</a:t>
            </a:r>
            <a:r>
              <a:rPr lang="sl-SI" sz="2000" b="1" dirty="0" smtClean="0">
                <a:solidFill>
                  <a:srgbClr val="FFC000"/>
                </a:solidFill>
              </a:rPr>
              <a:t> sodelovanja </a:t>
            </a:r>
            <a:r>
              <a:rPr lang="sl-SI" sz="2000" dirty="0"/>
              <a:t> </a:t>
            </a:r>
            <a:r>
              <a:rPr lang="sl-SI" sz="2000" dirty="0" smtClean="0"/>
              <a:t>      več </a:t>
            </a:r>
            <a:r>
              <a:rPr lang="sl-SI" sz="2000" b="1" dirty="0" smtClean="0">
                <a:solidFill>
                  <a:srgbClr val="FFC000"/>
                </a:solidFill>
              </a:rPr>
              <a:t>subtilne in poosebljene interpretacije</a:t>
            </a:r>
            <a:r>
              <a:rPr lang="sl-SI" sz="2000" dirty="0" smtClean="0"/>
              <a:t>, </a:t>
            </a:r>
            <a:r>
              <a:rPr lang="sl-SI" sz="2000" b="1" dirty="0" smtClean="0">
                <a:solidFill>
                  <a:srgbClr val="FFC000"/>
                </a:solidFill>
              </a:rPr>
              <a:t>aktivnega  ko-programiranja</a:t>
            </a:r>
          </a:p>
          <a:p>
            <a:r>
              <a:rPr lang="sl-SI" sz="2000" dirty="0"/>
              <a:t>u</a:t>
            </a:r>
            <a:r>
              <a:rPr lang="sl-SI" sz="2000" dirty="0" smtClean="0"/>
              <a:t>ravnotežiti </a:t>
            </a:r>
            <a:r>
              <a:rPr lang="sl-SI" sz="2000" b="1" dirty="0" smtClean="0">
                <a:solidFill>
                  <a:srgbClr val="FFC000"/>
                </a:solidFill>
              </a:rPr>
              <a:t>učenje  s  prostočasnim pristopom</a:t>
            </a:r>
          </a:p>
          <a:p>
            <a:r>
              <a:rPr lang="sl-SI" sz="2000" dirty="0" smtClean="0"/>
              <a:t>obisk muzeja = </a:t>
            </a:r>
            <a:r>
              <a:rPr lang="sl-SI" sz="2000" b="1" dirty="0" smtClean="0">
                <a:solidFill>
                  <a:srgbClr val="FFC000"/>
                </a:solidFill>
              </a:rPr>
              <a:t>družbena izkušnja </a:t>
            </a:r>
            <a:r>
              <a:rPr lang="sl-SI" sz="2000" dirty="0" smtClean="0"/>
              <a:t>         </a:t>
            </a:r>
            <a:r>
              <a:rPr lang="sl-SI" sz="2000" b="1" dirty="0" smtClean="0">
                <a:solidFill>
                  <a:srgbClr val="FFC000"/>
                </a:solidFill>
              </a:rPr>
              <a:t>iščemo</a:t>
            </a:r>
            <a:r>
              <a:rPr lang="sl-SI" sz="2000" dirty="0" smtClean="0"/>
              <a:t> </a:t>
            </a:r>
            <a:r>
              <a:rPr lang="sl-SI" sz="2000" b="1" dirty="0" smtClean="0">
                <a:solidFill>
                  <a:srgbClr val="FFC000"/>
                </a:solidFill>
              </a:rPr>
              <a:t>podobne izkušnje, sodelovanje in dialog, tako kot vse bolj  na spletu .  </a:t>
            </a:r>
          </a:p>
          <a:p>
            <a:pPr marL="0" indent="0">
              <a:buNone/>
            </a:pPr>
            <a:r>
              <a:rPr lang="sl-SI" sz="1600" i="1" dirty="0" smtClean="0"/>
              <a:t>                                          </a:t>
            </a:r>
          </a:p>
          <a:p>
            <a:pPr marL="0" indent="0">
              <a:buNone/>
            </a:pPr>
            <a:endParaRPr lang="sl-SI" sz="1600" i="1" dirty="0"/>
          </a:p>
          <a:p>
            <a:pPr marL="0" indent="0">
              <a:buNone/>
            </a:pPr>
            <a:endParaRPr lang="sl-SI" sz="1600" i="1" dirty="0" smtClean="0"/>
          </a:p>
          <a:p>
            <a:pPr marL="0" indent="0">
              <a:buNone/>
            </a:pPr>
            <a:r>
              <a:rPr lang="sl-SI" sz="1600" i="1" dirty="0"/>
              <a:t> </a:t>
            </a:r>
            <a:r>
              <a:rPr lang="sl-SI" sz="1600" i="1" dirty="0" smtClean="0"/>
              <a:t>                                           Graham </a:t>
            </a:r>
            <a:r>
              <a:rPr lang="sl-SI" sz="1600" i="1" dirty="0"/>
              <a:t>Black, </a:t>
            </a:r>
            <a:r>
              <a:rPr lang="sl-SI" sz="1600" i="1" dirty="0" err="1" smtClean="0"/>
              <a:t>Transforming</a:t>
            </a:r>
            <a:r>
              <a:rPr lang="sl-SI" sz="1600" i="1" dirty="0" smtClean="0"/>
              <a:t> </a:t>
            </a:r>
            <a:r>
              <a:rPr lang="sl-SI" sz="1600" i="1" dirty="0" err="1" smtClean="0"/>
              <a:t>Museums</a:t>
            </a:r>
            <a:r>
              <a:rPr lang="sl-SI" sz="1600" i="1" dirty="0" smtClean="0"/>
              <a:t> in </a:t>
            </a:r>
            <a:r>
              <a:rPr lang="sl-SI" sz="1600" i="1" dirty="0" err="1" smtClean="0"/>
              <a:t>the</a:t>
            </a:r>
            <a:r>
              <a:rPr lang="sl-SI" sz="1600" i="1" dirty="0" smtClean="0"/>
              <a:t> 21st </a:t>
            </a:r>
            <a:r>
              <a:rPr lang="sl-SI" sz="1600" i="1" dirty="0" err="1" smtClean="0"/>
              <a:t>century</a:t>
            </a:r>
            <a:r>
              <a:rPr lang="sl-SI" sz="1600" i="1" dirty="0" smtClean="0"/>
              <a:t>, 2012, str.39</a:t>
            </a:r>
            <a:r>
              <a:rPr lang="sl-SI" i="1" dirty="0" smtClean="0"/>
              <a:t> </a:t>
            </a:r>
            <a:endParaRPr lang="sl-SI" i="1" dirty="0"/>
          </a:p>
        </p:txBody>
      </p:sp>
      <p:sp>
        <p:nvSpPr>
          <p:cNvPr id="4" name="Desna puščica 3"/>
          <p:cNvSpPr/>
          <p:nvPr/>
        </p:nvSpPr>
        <p:spPr>
          <a:xfrm>
            <a:off x="2987824" y="3356992"/>
            <a:ext cx="288032" cy="121158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rgbClr val="FFC000"/>
              </a:solidFill>
            </a:endParaRPr>
          </a:p>
        </p:txBody>
      </p:sp>
      <p:sp>
        <p:nvSpPr>
          <p:cNvPr id="11" name="Desna puščica 10"/>
          <p:cNvSpPr/>
          <p:nvPr/>
        </p:nvSpPr>
        <p:spPr>
          <a:xfrm>
            <a:off x="2483768" y="1628800"/>
            <a:ext cx="288032" cy="121158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rgbClr val="FFC000"/>
              </a:solidFill>
            </a:endParaRPr>
          </a:p>
        </p:txBody>
      </p:sp>
      <p:sp>
        <p:nvSpPr>
          <p:cNvPr id="7" name="Desna puščica 6"/>
          <p:cNvSpPr/>
          <p:nvPr/>
        </p:nvSpPr>
        <p:spPr>
          <a:xfrm>
            <a:off x="2323207" y="2060848"/>
            <a:ext cx="288032" cy="121158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rgbClr val="FFC000"/>
              </a:solidFill>
            </a:endParaRPr>
          </a:p>
        </p:txBody>
      </p:sp>
      <p:sp>
        <p:nvSpPr>
          <p:cNvPr id="8" name="Desna puščica 7"/>
          <p:cNvSpPr/>
          <p:nvPr/>
        </p:nvSpPr>
        <p:spPr>
          <a:xfrm>
            <a:off x="3779912" y="1124744"/>
            <a:ext cx="288032" cy="121158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rgbClr val="FFC000"/>
                </a:solidFill>
              </a:rPr>
              <a:t>      </a:t>
            </a:r>
            <a:endParaRPr lang="sl-SI" dirty="0">
              <a:solidFill>
                <a:srgbClr val="FFC000"/>
              </a:solidFill>
            </a:endParaRPr>
          </a:p>
        </p:txBody>
      </p:sp>
      <p:sp>
        <p:nvSpPr>
          <p:cNvPr id="16" name="Desna puščica 15"/>
          <p:cNvSpPr/>
          <p:nvPr/>
        </p:nvSpPr>
        <p:spPr>
          <a:xfrm>
            <a:off x="4736579" y="4581128"/>
            <a:ext cx="288032" cy="121158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3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4800" cy="724942"/>
          </a:xfrm>
        </p:spPr>
        <p:txBody>
          <a:bodyPr/>
          <a:lstStyle/>
          <a:p>
            <a:r>
              <a:rPr lang="sl-SI" sz="2000" b="1" dirty="0" smtClean="0"/>
              <a:t/>
            </a:r>
            <a:br>
              <a:rPr lang="sl-SI" sz="2000" b="1" dirty="0" smtClean="0"/>
            </a:br>
            <a:r>
              <a:rPr lang="sl-SI" sz="2000" b="1" dirty="0" smtClean="0"/>
              <a:t>Od  </a:t>
            </a:r>
            <a:r>
              <a:rPr lang="sl-SI" sz="2000" b="1" dirty="0"/>
              <a:t>obiskovalca  do uporabnika </a:t>
            </a:r>
            <a:r>
              <a:rPr lang="sl-SI" sz="2800" b="1" dirty="0">
                <a:latin typeface="Calibri" panose="020F0502020204030204" pitchFamily="34" charset="0"/>
              </a:rPr>
              <a:t>:</a:t>
            </a:r>
            <a: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</a:br>
            <a: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proces </a:t>
            </a:r>
            <a:r>
              <a:rPr lang="sl-SI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izgrajevanja odnosov za daljši </a:t>
            </a:r>
            <a: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ča</a:t>
            </a:r>
            <a:r>
              <a:rPr lang="sl-SI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s</a:t>
            </a:r>
            <a:endParaRPr lang="sl-SI" sz="2800" dirty="0">
              <a:solidFill>
                <a:schemeClr val="accent3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lphaUcPeriod"/>
            </a:pP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profiliranje obiskovalcev</a:t>
            </a:r>
          </a:p>
          <a:p>
            <a:pPr marL="457200" lvl="0" indent="-457200">
              <a:buFont typeface="+mj-lt"/>
              <a:buAutoNum type="alphaUcPeriod"/>
            </a:pP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uporaba </a:t>
            </a:r>
            <a:r>
              <a:rPr lang="sl-SI" sz="2400" dirty="0">
                <a:solidFill>
                  <a:srgbClr val="FFC000"/>
                </a:solidFill>
                <a:latin typeface="Calibri" panose="020F0502020204030204" pitchFamily="34" charset="0"/>
              </a:rPr>
              <a:t>socialnih omrežij</a:t>
            </a:r>
          </a:p>
          <a:p>
            <a:pPr marL="457200" lvl="0" indent="-457200">
              <a:buFont typeface="+mj-lt"/>
              <a:buAutoNum type="alphaUcPeriod"/>
            </a:pP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povezovanje </a:t>
            </a:r>
            <a:r>
              <a:rPr lang="sl-SI" sz="2400" dirty="0">
                <a:solidFill>
                  <a:srgbClr val="FFC000"/>
                </a:solidFill>
                <a:latin typeface="Calibri" panose="020F0502020204030204" pitchFamily="34" charset="0"/>
              </a:rPr>
              <a:t>se s </a:t>
            </a: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skupnostmi </a:t>
            </a:r>
          </a:p>
          <a:p>
            <a:pPr marL="457200" lvl="0" indent="-457200">
              <a:buFont typeface="+mj-lt"/>
              <a:buAutoNum type="alphaUcPeriod"/>
            </a:pPr>
            <a:r>
              <a:rPr lang="sl-SI" sz="2400" dirty="0">
                <a:solidFill>
                  <a:srgbClr val="FFC000"/>
                </a:solidFill>
                <a:latin typeface="Calibri" panose="020F0502020204030204" pitchFamily="34" charset="0"/>
              </a:rPr>
              <a:t>s</a:t>
            </a: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odelovanje in vključevanje  </a:t>
            </a:r>
            <a:endParaRPr lang="sl-SI" sz="2400" dirty="0">
              <a:solidFill>
                <a:srgbClr val="FFC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718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3162" y="670228"/>
            <a:ext cx="8496944" cy="867950"/>
          </a:xfrm>
        </p:spPr>
        <p:txBody>
          <a:bodyPr/>
          <a:lstStyle/>
          <a:p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/>
            </a:r>
            <a:b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sl-SI" sz="2800" b="1" dirty="0">
                <a:solidFill>
                  <a:srgbClr val="FFC000"/>
                </a:solidFill>
                <a:latin typeface="Calibri" panose="020F0502020204030204" pitchFamily="34" charset="0"/>
              </a:rPr>
              <a:t/>
            </a:r>
            <a:br>
              <a:rPr lang="sl-SI" sz="2800" b="1" dirty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A</a:t>
            </a:r>
            <a:r>
              <a:rPr lang="sl-SI" sz="3200" b="1" dirty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lang="sl-SI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Profiliranje</a:t>
            </a:r>
            <a:r>
              <a:rPr lang="sl-SI" sz="2800" b="1" dirty="0">
                <a:solidFill>
                  <a:srgbClr val="FFC000"/>
                </a:solidFill>
                <a:latin typeface="Calibri" panose="020F0502020204030204" pitchFamily="34" charset="0"/>
              </a:rPr>
              <a:t>  obiskovalcev - poosebljenje odnosov</a:t>
            </a:r>
            <a:r>
              <a:rPr lang="sl-SI" sz="2800" b="1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sl-SI" sz="2800" b="1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</a:br>
            <a:endParaRPr lang="sl-SI" sz="2400" b="1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21145487"/>
              </p:ext>
            </p:extLst>
          </p:nvPr>
        </p:nvGraphicFramePr>
        <p:xfrm>
          <a:off x="429166" y="1138068"/>
          <a:ext cx="8424936" cy="511755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914175"/>
                <a:gridCol w="6510761"/>
              </a:tblGrid>
              <a:tr h="1108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OPAZOVALCI - 26% </a:t>
                      </a:r>
                      <a:endParaRPr lang="sl-SI" sz="20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i="0" dirty="0" smtClean="0">
                          <a:effectLst/>
                        </a:rPr>
                        <a:t>Negotovi,</a:t>
                      </a:r>
                      <a:r>
                        <a:rPr lang="sl-SI" sz="2000" b="0" i="0" baseline="0" dirty="0" smtClean="0">
                          <a:effectLst/>
                        </a:rPr>
                        <a:t> neodločni</a:t>
                      </a:r>
                      <a:r>
                        <a:rPr lang="sl-SI" sz="2000" b="0" i="0" dirty="0" smtClean="0">
                          <a:effectLst/>
                        </a:rPr>
                        <a:t>, večina </a:t>
                      </a:r>
                      <a:r>
                        <a:rPr lang="sl-SI" sz="2000" b="0" i="0" dirty="0">
                          <a:effectLst/>
                        </a:rPr>
                        <a:t>je informirana o razstavah in </a:t>
                      </a:r>
                      <a:r>
                        <a:rPr lang="sl-SI" sz="2000" b="0" i="0" dirty="0" smtClean="0">
                          <a:effectLst/>
                        </a:rPr>
                        <a:t>dogodkih.</a:t>
                      </a:r>
                      <a:r>
                        <a:rPr lang="sl-SI" sz="2000" b="0" i="0" baseline="0" dirty="0" smtClean="0">
                          <a:effectLst/>
                        </a:rPr>
                        <a:t> N</a:t>
                      </a:r>
                      <a:r>
                        <a:rPr lang="sl-SI" sz="2000" b="0" i="0" dirty="0" smtClean="0">
                          <a:effectLst/>
                        </a:rPr>
                        <a:t>ajveč </a:t>
                      </a:r>
                      <a:r>
                        <a:rPr lang="sl-SI" sz="2000" b="0" i="0" dirty="0">
                          <a:effectLst/>
                        </a:rPr>
                        <a:t>moških. Najmanj želijo obiske muzejev, </a:t>
                      </a:r>
                      <a:r>
                        <a:rPr lang="sl-SI" sz="2000" b="0" i="0" dirty="0" smtClean="0">
                          <a:effectLst/>
                        </a:rPr>
                        <a:t>predavanj</a:t>
                      </a:r>
                      <a:r>
                        <a:rPr lang="sl-SI" sz="1800" b="0" i="0" dirty="0" smtClean="0">
                          <a:effectLst/>
                        </a:rPr>
                        <a:t>…  </a:t>
                      </a:r>
                      <a:endParaRPr lang="sl-SI" sz="1800" b="0" i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38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UDELEŽENCI – 24%</a:t>
                      </a:r>
                      <a:endParaRPr lang="sl-SI" sz="20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</a:rPr>
                        <a:t>Uživajo pri učenju in družabnosti</a:t>
                      </a:r>
                      <a:r>
                        <a:rPr lang="sl-SI" sz="2000" b="0" dirty="0" smtClean="0">
                          <a:effectLst/>
                        </a:rPr>
                        <a:t>. </a:t>
                      </a:r>
                      <a:r>
                        <a:rPr lang="sl-SI" sz="2000" b="0" dirty="0">
                          <a:effectLst/>
                        </a:rPr>
                        <a:t>radi </a:t>
                      </a:r>
                      <a:r>
                        <a:rPr lang="sl-SI" sz="2000" b="0" dirty="0" smtClean="0">
                          <a:effectLst/>
                        </a:rPr>
                        <a:t>viz. umetnost </a:t>
                      </a:r>
                      <a:r>
                        <a:rPr lang="sl-SI" sz="2000" b="0" dirty="0">
                          <a:effectLst/>
                        </a:rPr>
                        <a:t>povezujejo </a:t>
                      </a:r>
                      <a:r>
                        <a:rPr lang="sl-SI" sz="2000" b="0" dirty="0" smtClean="0">
                          <a:effectLst/>
                        </a:rPr>
                        <a:t>z drugimi zvrstmi (glasbo</a:t>
                      </a:r>
                      <a:r>
                        <a:rPr lang="sl-SI" sz="2000" b="0" dirty="0">
                          <a:effectLst/>
                        </a:rPr>
                        <a:t>, plesom</a:t>
                      </a:r>
                      <a:r>
                        <a:rPr lang="sl-SI" sz="2000" b="0" dirty="0" smtClean="0">
                          <a:effectLst/>
                        </a:rPr>
                        <a:t>, branjem…) </a:t>
                      </a:r>
                      <a:endParaRPr lang="sl-SI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08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SAMOSTOJNI – 20%</a:t>
                      </a:r>
                      <a:endParaRPr lang="sl-SI" sz="20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</a:rPr>
                        <a:t>Radi </a:t>
                      </a:r>
                      <a:r>
                        <a:rPr lang="sl-SI" sz="2000" b="0" dirty="0">
                          <a:effectLst/>
                        </a:rPr>
                        <a:t>gledajo </a:t>
                      </a:r>
                      <a:r>
                        <a:rPr lang="sl-SI" sz="2000" b="0" dirty="0" smtClean="0">
                          <a:effectLst/>
                        </a:rPr>
                        <a:t>sami, umet</a:t>
                      </a:r>
                      <a:r>
                        <a:rPr lang="sl-SI" sz="2000" b="0" dirty="0">
                          <a:effectLst/>
                        </a:rPr>
                        <a:t>. izobraženi in poznajo terminologijo</a:t>
                      </a:r>
                      <a:r>
                        <a:rPr lang="sl-SI" sz="2000" b="0" dirty="0" smtClean="0">
                          <a:effectLst/>
                        </a:rPr>
                        <a:t>.. Veliko opazujejo</a:t>
                      </a:r>
                      <a:r>
                        <a:rPr lang="sl-SI" sz="1600" dirty="0" smtClean="0">
                          <a:effectLst/>
                        </a:rPr>
                        <a:t>.</a:t>
                      </a:r>
                      <a:r>
                        <a:rPr lang="sl-SI" sz="1600" baseline="0" dirty="0" smtClean="0">
                          <a:effectLst/>
                        </a:rPr>
                        <a:t> </a:t>
                      </a:r>
                      <a:endParaRPr lang="sl-SI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62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ENTUZIJASTI – 30% </a:t>
                      </a:r>
                      <a:endParaRPr lang="sl-SI" sz="20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</a:rPr>
                        <a:t>Samozavestni</a:t>
                      </a:r>
                      <a:r>
                        <a:rPr lang="sl-SI" sz="2000" b="0" baseline="0" dirty="0" smtClean="0">
                          <a:effectLst/>
                        </a:rPr>
                        <a:t> </a:t>
                      </a:r>
                      <a:r>
                        <a:rPr lang="sl-SI" sz="2000" b="0" dirty="0" smtClean="0">
                          <a:effectLst/>
                        </a:rPr>
                        <a:t>in </a:t>
                      </a:r>
                      <a:r>
                        <a:rPr lang="sl-SI" sz="2000" b="0" dirty="0">
                          <a:effectLst/>
                        </a:rPr>
                        <a:t>uživajo pri </a:t>
                      </a:r>
                      <a:r>
                        <a:rPr lang="sl-SI" sz="2000" b="0" dirty="0" smtClean="0">
                          <a:effectLst/>
                        </a:rPr>
                        <a:t>vseh </a:t>
                      </a:r>
                      <a:r>
                        <a:rPr lang="sl-SI" sz="2000" b="0" dirty="0">
                          <a:effectLst/>
                        </a:rPr>
                        <a:t>umet. </a:t>
                      </a:r>
                      <a:r>
                        <a:rPr lang="sl-SI" sz="2000" b="0" dirty="0" smtClean="0">
                          <a:effectLst/>
                        </a:rPr>
                        <a:t>zvrsteh. Dejavni pri programih, </a:t>
                      </a:r>
                      <a:r>
                        <a:rPr lang="sl-SI" sz="2000" b="0" dirty="0">
                          <a:effectLst/>
                        </a:rPr>
                        <a:t>uporabljajo </a:t>
                      </a:r>
                      <a:r>
                        <a:rPr lang="sl-SI" sz="2000" b="0" dirty="0" smtClean="0">
                          <a:effectLst/>
                        </a:rPr>
                        <a:t>interpret. vire. </a:t>
                      </a:r>
                      <a:r>
                        <a:rPr lang="sl-SI" sz="2000" b="0" dirty="0">
                          <a:effectLst/>
                        </a:rPr>
                        <a:t>Radi </a:t>
                      </a:r>
                      <a:r>
                        <a:rPr lang="sl-SI" sz="2000" b="0" dirty="0" smtClean="0">
                          <a:effectLst/>
                        </a:rPr>
                        <a:t>diskutirajo,</a:t>
                      </a:r>
                      <a:r>
                        <a:rPr lang="sl-SI" sz="2000" b="0" baseline="0" dirty="0" smtClean="0">
                          <a:effectLst/>
                        </a:rPr>
                        <a:t> </a:t>
                      </a:r>
                      <a:r>
                        <a:rPr lang="sl-SI" sz="2000" b="0" dirty="0" smtClean="0">
                          <a:effectLst/>
                        </a:rPr>
                        <a:t>zanimajo jih </a:t>
                      </a:r>
                      <a:r>
                        <a:rPr lang="sl-SI" sz="2000" b="0" dirty="0">
                          <a:effectLst/>
                        </a:rPr>
                        <a:t>materiali in tehnike. Pogosto obiskujejo galerije in </a:t>
                      </a:r>
                      <a:r>
                        <a:rPr lang="sl-SI" sz="2000" b="0" dirty="0" smtClean="0">
                          <a:effectLst/>
                        </a:rPr>
                        <a:t>najraje </a:t>
                      </a:r>
                      <a:r>
                        <a:rPr lang="sl-SI" sz="2000" b="0" dirty="0">
                          <a:effectLst/>
                        </a:rPr>
                        <a:t>postanejo člani. </a:t>
                      </a:r>
                      <a:endParaRPr lang="sl-SI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23728" y="704093"/>
            <a:ext cx="69212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Primer:</a:t>
            </a:r>
            <a:r>
              <a:rPr kumimoji="0" lang="sl-SI" altLang="sl-SI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Vedenjski vzorci obiskovalcev</a:t>
            </a:r>
            <a:r>
              <a:rPr kumimoji="0" lang="sl-SI" altLang="sl-SI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v</a:t>
            </a: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Dallas </a:t>
            </a:r>
            <a:r>
              <a:rPr kumimoji="0" lang="sl-SI" altLang="sl-SI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Art</a:t>
            </a: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l-SI" altLang="sl-SI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Museum</a:t>
            </a: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ZDA </a:t>
            </a: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1043608" y="6381328"/>
            <a:ext cx="7812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400" i="1" dirty="0">
                <a:latin typeface="Calibri" panose="020F0502020204030204" pitchFamily="34" charset="0"/>
              </a:rPr>
              <a:t>Graham Black, </a:t>
            </a:r>
            <a:r>
              <a:rPr lang="sl-SI" sz="1400" i="1" dirty="0" err="1">
                <a:latin typeface="Calibri" panose="020F0502020204030204" pitchFamily="34" charset="0"/>
              </a:rPr>
              <a:t>Transforming</a:t>
            </a:r>
            <a:r>
              <a:rPr lang="sl-SI" sz="1400" i="1" dirty="0">
                <a:latin typeface="Calibri" panose="020F0502020204030204" pitchFamily="34" charset="0"/>
              </a:rPr>
              <a:t> </a:t>
            </a:r>
            <a:r>
              <a:rPr lang="sl-SI" sz="1400" i="1" dirty="0" err="1">
                <a:latin typeface="Calibri" panose="020F0502020204030204" pitchFamily="34" charset="0"/>
              </a:rPr>
              <a:t>Museums</a:t>
            </a:r>
            <a:r>
              <a:rPr lang="sl-SI" sz="1400" i="1" dirty="0">
                <a:latin typeface="Calibri" panose="020F0502020204030204" pitchFamily="34" charset="0"/>
              </a:rPr>
              <a:t> in </a:t>
            </a:r>
            <a:r>
              <a:rPr lang="sl-SI" sz="1400" i="1" dirty="0" err="1">
                <a:latin typeface="Calibri" panose="020F0502020204030204" pitchFamily="34" charset="0"/>
              </a:rPr>
              <a:t>the</a:t>
            </a:r>
            <a:r>
              <a:rPr lang="sl-SI" sz="1400" i="1" dirty="0">
                <a:latin typeface="Calibri" panose="020F0502020204030204" pitchFamily="34" charset="0"/>
              </a:rPr>
              <a:t> 21st </a:t>
            </a:r>
            <a:r>
              <a:rPr lang="sl-SI" sz="1400" i="1" dirty="0" err="1">
                <a:latin typeface="Calibri" panose="020F0502020204030204" pitchFamily="34" charset="0"/>
              </a:rPr>
              <a:t>century</a:t>
            </a:r>
            <a:r>
              <a:rPr lang="sl-SI" sz="1400" i="1" dirty="0">
                <a:latin typeface="Calibri" panose="020F0502020204030204" pitchFamily="34" charset="0"/>
              </a:rPr>
              <a:t>, 2012, </a:t>
            </a:r>
            <a:r>
              <a:rPr lang="sl-SI" sz="1400" i="1" dirty="0" smtClean="0">
                <a:latin typeface="Calibri" panose="020F0502020204030204" pitchFamily="34" charset="0"/>
              </a:rPr>
              <a:t>str. 53:  po:  </a:t>
            </a:r>
            <a:r>
              <a:rPr lang="sl-SI" sz="1400" i="1" dirty="0" err="1">
                <a:latin typeface="Calibri" panose="020F0502020204030204" pitchFamily="34" charset="0"/>
              </a:rPr>
              <a:t>Pitman</a:t>
            </a:r>
            <a:r>
              <a:rPr lang="sl-SI" sz="1400" i="1" dirty="0">
                <a:latin typeface="Calibri" panose="020F0502020204030204" pitchFamily="34" charset="0"/>
              </a:rPr>
              <a:t> </a:t>
            </a:r>
            <a:r>
              <a:rPr lang="sl-SI" sz="1400" i="1" dirty="0" err="1">
                <a:latin typeface="Calibri" panose="020F0502020204030204" pitchFamily="34" charset="0"/>
              </a:rPr>
              <a:t>and</a:t>
            </a:r>
            <a:r>
              <a:rPr lang="sl-SI" sz="1400" i="1" dirty="0">
                <a:latin typeface="Calibri" panose="020F0502020204030204" pitchFamily="34" charset="0"/>
              </a:rPr>
              <a:t> </a:t>
            </a:r>
            <a:r>
              <a:rPr lang="sl-SI" sz="1400" i="1" dirty="0" err="1">
                <a:latin typeface="Calibri" panose="020F0502020204030204" pitchFamily="34" charset="0"/>
              </a:rPr>
              <a:t>Hirzy</a:t>
            </a:r>
            <a:r>
              <a:rPr lang="sl-SI" sz="1400" i="1" dirty="0">
                <a:latin typeface="Calibri" panose="020F0502020204030204" pitchFamily="34" charset="0"/>
              </a:rPr>
              <a:t> (2011)</a:t>
            </a:r>
          </a:p>
        </p:txBody>
      </p:sp>
    </p:spTree>
    <p:extLst>
      <p:ext uri="{BB962C8B-B14F-4D97-AF65-F5344CB8AC3E}">
        <p14:creationId xmlns:p14="http://schemas.microsoft.com/office/powerpoint/2010/main" val="175518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/>
          <a:lstStyle/>
          <a:p>
            <a:r>
              <a:rPr lang="sl-SI" sz="32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Profiliranje obiskovalcev V </a:t>
            </a:r>
            <a:r>
              <a:rPr lang="sl-SI" sz="3200" b="1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mGML</a:t>
            </a:r>
            <a:r>
              <a:rPr lang="sl-SI" sz="36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endParaRPr lang="sl-SI" dirty="0"/>
          </a:p>
        </p:txBody>
      </p:sp>
      <p:graphicFrame>
        <p:nvGraphicFramePr>
          <p:cNvPr id="8" name="Grafikon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235815"/>
              </p:ext>
            </p:extLst>
          </p:nvPr>
        </p:nvGraphicFramePr>
        <p:xfrm>
          <a:off x="484566" y="1340768"/>
          <a:ext cx="81748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341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</p:spPr>
        <p:txBody>
          <a:bodyPr/>
          <a:lstStyle/>
          <a:p>
            <a:r>
              <a:rPr lang="sl-SI" sz="1800" b="1" dirty="0" smtClean="0"/>
              <a:t/>
            </a:r>
            <a:br>
              <a:rPr lang="sl-SI" sz="1800" b="1" dirty="0" smtClean="0"/>
            </a:br>
            <a:r>
              <a:rPr lang="sl-SI" sz="1800" b="1" dirty="0"/>
              <a:t/>
            </a:r>
            <a:br>
              <a:rPr lang="sl-SI" sz="1800" b="1" dirty="0"/>
            </a:br>
            <a:r>
              <a:rPr lang="sl-SI" sz="1800" b="1" dirty="0" smtClean="0"/>
              <a:t/>
            </a:r>
            <a:br>
              <a:rPr lang="sl-SI" sz="1800" b="1" dirty="0" smtClean="0"/>
            </a:br>
            <a:r>
              <a:rPr lang="sl-SI" sz="1800" b="1" dirty="0"/>
              <a:t/>
            </a:r>
            <a:br>
              <a:rPr lang="sl-SI" sz="1800" b="1" dirty="0"/>
            </a:br>
            <a:r>
              <a:rPr lang="sl-SI" sz="1800" b="1" dirty="0" smtClean="0"/>
              <a:t/>
            </a:r>
            <a:br>
              <a:rPr lang="sl-SI" sz="1800" b="1" dirty="0" smtClean="0"/>
            </a:br>
            <a:r>
              <a:rPr lang="sl-SI" sz="1800" b="1" dirty="0"/>
              <a:t/>
            </a:r>
            <a:br>
              <a:rPr lang="sl-SI" sz="1800" b="1" dirty="0"/>
            </a:br>
            <a:r>
              <a:rPr lang="sl-SI" sz="1800" b="1" dirty="0" smtClean="0"/>
              <a:t/>
            </a:r>
            <a:br>
              <a:rPr lang="sl-SI" sz="1800" b="1" dirty="0" smtClean="0"/>
            </a:br>
            <a:r>
              <a:rPr lang="sl-SI" sz="1800" b="1" dirty="0"/>
              <a:t/>
            </a:r>
            <a:br>
              <a:rPr lang="sl-SI" sz="1800" b="1" dirty="0"/>
            </a:br>
            <a:r>
              <a:rPr lang="sl-SI" sz="1800" b="1" dirty="0" smtClean="0"/>
              <a:t/>
            </a:r>
            <a:br>
              <a:rPr lang="sl-SI" sz="1800" b="1" dirty="0" smtClean="0"/>
            </a:br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B.</a:t>
            </a:r>
            <a:r>
              <a:rPr lang="sl-SI" sz="1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Uporaba </a:t>
            </a:r>
            <a:r>
              <a:rPr lang="sl-SI" sz="2800" b="1" dirty="0">
                <a:solidFill>
                  <a:srgbClr val="FFC000"/>
                </a:solidFill>
                <a:latin typeface="Calibri" panose="020F0502020204030204" pitchFamily="34" charset="0"/>
              </a:rPr>
              <a:t>socialnih omrežij</a:t>
            </a:r>
            <a:r>
              <a:rPr lang="sl-SI" sz="2800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sl-SI" sz="2400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sl-SI" sz="2400" dirty="0" smtClean="0">
                <a:solidFill>
                  <a:schemeClr val="tx2">
                    <a:lumMod val="90000"/>
                  </a:schemeClr>
                </a:solidFill>
                <a:latin typeface="Calibri" panose="020F0502020204030204" pitchFamily="34" charset="0"/>
              </a:rPr>
            </a:br>
            <a:r>
              <a:rPr lang="sl-SI" sz="1800" dirty="0" smtClean="0"/>
              <a:t>(</a:t>
            </a:r>
            <a:r>
              <a:rPr lang="sl-SI" sz="1800" dirty="0" err="1"/>
              <a:t>facebook</a:t>
            </a:r>
            <a:r>
              <a:rPr lang="sl-SI" sz="1800" dirty="0"/>
              <a:t>, </a:t>
            </a:r>
            <a:r>
              <a:rPr lang="sl-SI" sz="1800" dirty="0" err="1"/>
              <a:t>twitter</a:t>
            </a:r>
            <a:r>
              <a:rPr lang="sl-SI" sz="1800" dirty="0" smtClean="0"/>
              <a:t>, </a:t>
            </a:r>
            <a:r>
              <a:rPr lang="sl-SI" sz="1800" dirty="0" err="1" smtClean="0"/>
              <a:t>flikr</a:t>
            </a:r>
            <a:r>
              <a:rPr lang="sl-SI" sz="1800" dirty="0" smtClean="0"/>
              <a:t>, </a:t>
            </a:r>
            <a:r>
              <a:rPr lang="sl-SI" sz="1800" dirty="0" err="1" smtClean="0"/>
              <a:t>wikipedia</a:t>
            </a:r>
            <a:r>
              <a:rPr lang="sl-SI" sz="1800" dirty="0" smtClean="0"/>
              <a:t>, </a:t>
            </a:r>
            <a:r>
              <a:rPr lang="sl-SI" sz="1800" dirty="0" err="1" smtClean="0"/>
              <a:t>linkedin</a:t>
            </a:r>
            <a:r>
              <a:rPr lang="sl-SI" sz="1800" dirty="0"/>
              <a:t>)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sz="2400" dirty="0"/>
              <a:t>Muzej </a:t>
            </a:r>
            <a:r>
              <a:rPr lang="sl-SI" sz="2400" dirty="0" smtClean="0"/>
              <a:t> KOT  </a:t>
            </a:r>
            <a:r>
              <a:rPr lang="sl-SI" sz="2400" dirty="0"/>
              <a:t>socialni medij ..... se mora soočiti z dilemo</a:t>
            </a:r>
            <a:r>
              <a:rPr lang="sl-SI" dirty="0"/>
              <a:t>: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NEKAJ </a:t>
            </a:r>
            <a:r>
              <a:rPr lang="sl-SI" sz="2800" b="1" dirty="0">
                <a:solidFill>
                  <a:srgbClr val="FFC000"/>
                </a:solidFill>
                <a:latin typeface="Calibri" panose="020F0502020204030204" pitchFamily="34" charset="0"/>
              </a:rPr>
              <a:t>KAR MI ŽELIMO, DA </a:t>
            </a:r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uporabniki GOVORIJO  </a:t>
            </a:r>
          </a:p>
          <a:p>
            <a:pPr marL="0" indent="0" algn="ctr">
              <a:buNone/>
            </a:pPr>
            <a:r>
              <a:rPr lang="sl-SI" sz="4400" b="1" dirty="0" smtClean="0">
                <a:latin typeface="Calibri" panose="020F0502020204030204" pitchFamily="34" charset="0"/>
              </a:rPr>
              <a:t>ALI </a:t>
            </a:r>
          </a:p>
          <a:p>
            <a:pPr marL="0" indent="0" algn="ctr">
              <a:buNone/>
            </a:pPr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NEKAJ </a:t>
            </a:r>
            <a:r>
              <a:rPr lang="sl-SI" sz="2800" b="1" dirty="0">
                <a:solidFill>
                  <a:srgbClr val="FFC000"/>
                </a:solidFill>
                <a:latin typeface="Calibri" panose="020F0502020204030204" pitchFamily="34" charset="0"/>
              </a:rPr>
              <a:t>KAR </a:t>
            </a:r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uporabniki </a:t>
            </a:r>
            <a:r>
              <a:rPr lang="sl-SI" sz="2800" b="1" dirty="0">
                <a:solidFill>
                  <a:srgbClr val="FFC000"/>
                </a:solidFill>
                <a:latin typeface="Calibri" panose="020F0502020204030204" pitchFamily="34" charset="0"/>
              </a:rPr>
              <a:t>ŽELIJO RAZPRAVLJATI IN DELITI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2272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9592" y="669371"/>
            <a:ext cx="7924800" cy="724942"/>
          </a:xfrm>
        </p:spPr>
        <p:txBody>
          <a:bodyPr/>
          <a:lstStyle/>
          <a:p>
            <a:r>
              <a:rPr lang="sl-SI" sz="2400" cap="none" dirty="0" smtClean="0">
                <a:latin typeface="Calibri" panose="020F0502020204030204" pitchFamily="34" charset="0"/>
              </a:rPr>
              <a:t>Primer: </a:t>
            </a:r>
            <a:r>
              <a:rPr lang="sl-SI" sz="2400" dirty="0" smtClean="0">
                <a:latin typeface="Calibri" panose="020F0502020204030204" pitchFamily="34" charset="0"/>
              </a:rPr>
              <a:t> </a:t>
            </a:r>
            <a:r>
              <a:rPr lang="sl-SI" sz="2400" dirty="0">
                <a:latin typeface="Calibri" panose="020F0502020204030204" pitchFamily="34" charset="0"/>
              </a:rPr>
              <a:t>Brooklyn </a:t>
            </a:r>
            <a:r>
              <a:rPr lang="sl-SI" sz="2400" dirty="0" err="1" smtClean="0">
                <a:latin typeface="Calibri" panose="020F0502020204030204" pitchFamily="34" charset="0"/>
              </a:rPr>
              <a:t>Museum</a:t>
            </a:r>
            <a:r>
              <a:rPr lang="sl-SI" sz="2400" dirty="0">
                <a:latin typeface="Calibri" panose="020F0502020204030204" pitchFamily="34" charset="0"/>
              </a:rPr>
              <a:t> </a:t>
            </a:r>
            <a:r>
              <a:rPr lang="sl-SI" sz="2400" dirty="0" smtClean="0">
                <a:latin typeface="Calibri" panose="020F0502020204030204" pitchFamily="34" charset="0"/>
              </a:rPr>
              <a:t>v </a:t>
            </a:r>
            <a:r>
              <a:rPr lang="sl-SI" sz="2400" dirty="0" smtClean="0">
                <a:latin typeface="Calibri" panose="020F0502020204030204" pitchFamily="34" charset="0"/>
              </a:rPr>
              <a:t>New Yorku</a:t>
            </a:r>
            <a:endParaRPr lang="sl-SI" sz="2400" dirty="0">
              <a:latin typeface="Calibri" panose="020F050202020403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11560" y="1484784"/>
            <a:ext cx="7924800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sl-SI" sz="2000" dirty="0" smtClean="0"/>
          </a:p>
          <a:p>
            <a:pPr lvl="0"/>
            <a:r>
              <a:rPr lang="sl-SI" sz="2800" dirty="0"/>
              <a:t>2006 prvič muzej poskusno vpeljal </a:t>
            </a:r>
            <a:r>
              <a:rPr lang="sl-SI" sz="2800" dirty="0">
                <a:solidFill>
                  <a:srgbClr val="FFC000"/>
                </a:solidFill>
              </a:rPr>
              <a:t>digitalne vodnike</a:t>
            </a:r>
            <a:r>
              <a:rPr lang="sl-SI" sz="2800" dirty="0"/>
              <a:t> na spletu za </a:t>
            </a:r>
            <a:r>
              <a:rPr lang="sl-SI" sz="2800" dirty="0" err="1"/>
              <a:t>nametitev</a:t>
            </a:r>
            <a:r>
              <a:rPr lang="sl-SI" sz="2800" dirty="0"/>
              <a:t> na pamet telefon</a:t>
            </a:r>
          </a:p>
          <a:p>
            <a:pPr lvl="0"/>
            <a:r>
              <a:rPr lang="sl-SI" sz="2800" dirty="0" smtClean="0"/>
              <a:t>2008 </a:t>
            </a:r>
            <a:r>
              <a:rPr lang="sl-SI" sz="2800" dirty="0"/>
              <a:t>je muzej uporabil metodo </a:t>
            </a:r>
            <a:r>
              <a:rPr lang="sl-SI" sz="2800" dirty="0" err="1">
                <a:solidFill>
                  <a:srgbClr val="FFC000"/>
                </a:solidFill>
              </a:rPr>
              <a:t>crowd-curation</a:t>
            </a:r>
            <a:r>
              <a:rPr lang="sl-SI" sz="2800" dirty="0">
                <a:solidFill>
                  <a:srgbClr val="FFC000"/>
                </a:solidFill>
              </a:rPr>
              <a:t> pri </a:t>
            </a:r>
            <a:r>
              <a:rPr lang="sl-SI" sz="2800" dirty="0" smtClean="0">
                <a:solidFill>
                  <a:srgbClr val="FFC000"/>
                </a:solidFill>
              </a:rPr>
              <a:t>fotografski razstavi</a:t>
            </a:r>
            <a:r>
              <a:rPr lang="sl-SI" sz="2800" dirty="0" smtClean="0"/>
              <a:t>. </a:t>
            </a:r>
            <a:r>
              <a:rPr lang="sl-SI" sz="2800" dirty="0"/>
              <a:t>Umetniki </a:t>
            </a:r>
            <a:r>
              <a:rPr lang="sl-SI" sz="2800" dirty="0" smtClean="0"/>
              <a:t>- fotografije muzeju – ta anonimno dal on line uporabnikom -          oni ocenili tematsko ustreznost in umetniško kakovost. </a:t>
            </a:r>
          </a:p>
          <a:p>
            <a:pPr lvl="0"/>
            <a:r>
              <a:rPr lang="sl-SI" sz="2800" dirty="0" smtClean="0"/>
              <a:t>2010 </a:t>
            </a:r>
            <a:r>
              <a:rPr lang="sl-SI" sz="2800" dirty="0"/>
              <a:t>prva </a:t>
            </a:r>
            <a:r>
              <a:rPr lang="sl-SI" sz="2800" dirty="0" smtClean="0">
                <a:solidFill>
                  <a:srgbClr val="FFC000"/>
                </a:solidFill>
              </a:rPr>
              <a:t>mobilna </a:t>
            </a:r>
            <a:r>
              <a:rPr lang="sl-SI" sz="2800" dirty="0">
                <a:solidFill>
                  <a:srgbClr val="FFC000"/>
                </a:solidFill>
              </a:rPr>
              <a:t>verzija spletne strani</a:t>
            </a:r>
            <a:r>
              <a:rPr lang="sl-SI" sz="2800" dirty="0"/>
              <a:t>, temu je sledila še </a:t>
            </a:r>
            <a:r>
              <a:rPr lang="sl-SI" sz="2800" dirty="0" err="1"/>
              <a:t>apps</a:t>
            </a:r>
            <a:r>
              <a:rPr lang="sl-SI" sz="2800" dirty="0"/>
              <a:t> na </a:t>
            </a:r>
            <a:r>
              <a:rPr lang="sl-SI" sz="2800" dirty="0" err="1"/>
              <a:t>iPhonu</a:t>
            </a:r>
            <a:r>
              <a:rPr lang="sl-SI" sz="2800" dirty="0"/>
              <a:t> in </a:t>
            </a:r>
            <a:r>
              <a:rPr lang="sl-SI" sz="2800" dirty="0" err="1" smtClean="0"/>
              <a:t>iandroidu</a:t>
            </a:r>
            <a:r>
              <a:rPr lang="sl-SI" sz="2800" dirty="0"/>
              <a:t>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11" name="Ograda vsebine 2"/>
          <p:cNvSpPr txBox="1">
            <a:spLocks/>
          </p:cNvSpPr>
          <p:nvPr/>
        </p:nvSpPr>
        <p:spPr>
          <a:xfrm>
            <a:off x="611560" y="1480286"/>
            <a:ext cx="7924800" cy="537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None/>
            </a:pPr>
            <a:r>
              <a:rPr lang="sl-SI" dirty="0" smtClean="0"/>
              <a:t>                         .</a:t>
            </a:r>
          </a:p>
        </p:txBody>
      </p:sp>
    </p:spTree>
    <p:extLst>
      <p:ext uri="{BB962C8B-B14F-4D97-AF65-F5344CB8AC3E}">
        <p14:creationId xmlns:p14="http://schemas.microsoft.com/office/powerpoint/2010/main" val="10978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4800" cy="652934"/>
          </a:xfrm>
        </p:spPr>
        <p:txBody>
          <a:bodyPr/>
          <a:lstStyle/>
          <a:p>
            <a:r>
              <a:rPr lang="sl-SI" sz="32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C. Povezati  se  s skupnostmi</a:t>
            </a:r>
            <a:endParaRPr lang="sl-SI" sz="32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11560" y="1124744"/>
            <a:ext cx="79248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/>
              <a:t>Razvijanje </a:t>
            </a:r>
            <a:r>
              <a:rPr lang="sl-SI" b="1" dirty="0" smtClean="0"/>
              <a:t>„SOCIALNEGA TRŽENJA“</a:t>
            </a:r>
            <a:endParaRPr lang="sl-SI" dirty="0"/>
          </a:p>
          <a:p>
            <a:pPr lvl="0"/>
            <a:r>
              <a:rPr lang="sl-SI" sz="2000" b="1" dirty="0" smtClean="0">
                <a:solidFill>
                  <a:srgbClr val="FFC000"/>
                </a:solidFill>
              </a:rPr>
              <a:t>Ugotovi </a:t>
            </a:r>
            <a:r>
              <a:rPr lang="sl-SI" sz="2000" b="1" dirty="0">
                <a:solidFill>
                  <a:srgbClr val="FFC000"/>
                </a:solidFill>
              </a:rPr>
              <a:t>potrebe in želje ciljne skupine</a:t>
            </a:r>
            <a:r>
              <a:rPr lang="sl-SI" sz="2000" dirty="0"/>
              <a:t> </a:t>
            </a:r>
            <a:r>
              <a:rPr lang="sl-SI" sz="2000" dirty="0" smtClean="0"/>
              <a:t>               posvetovanje </a:t>
            </a:r>
            <a:r>
              <a:rPr lang="sl-SI" sz="2000" dirty="0"/>
              <a:t>z </a:t>
            </a:r>
            <a:r>
              <a:rPr lang="sl-SI" sz="2000" dirty="0" smtClean="0"/>
              <a:t>skupnostjo + navezava </a:t>
            </a:r>
            <a:r>
              <a:rPr lang="sl-SI" sz="2000" dirty="0"/>
              <a:t>stikov </a:t>
            </a:r>
            <a:r>
              <a:rPr lang="sl-SI" sz="2000" dirty="0" smtClean="0"/>
              <a:t>+ obveščanje</a:t>
            </a:r>
            <a:endParaRPr lang="sl-SI" sz="2000" dirty="0"/>
          </a:p>
          <a:p>
            <a:pPr lvl="0"/>
            <a:r>
              <a:rPr lang="sl-SI" sz="2000" b="1" dirty="0">
                <a:solidFill>
                  <a:srgbClr val="FFC000"/>
                </a:solidFill>
              </a:rPr>
              <a:t>Več ljudi </a:t>
            </a:r>
            <a:r>
              <a:rPr lang="sl-SI" sz="2000" b="1" dirty="0" smtClean="0">
                <a:solidFill>
                  <a:srgbClr val="FFC000"/>
                </a:solidFill>
              </a:rPr>
              <a:t>seznani o ponudb</a:t>
            </a:r>
            <a:r>
              <a:rPr lang="sl-SI" sz="2000" dirty="0" smtClean="0">
                <a:solidFill>
                  <a:srgbClr val="FFC000"/>
                </a:solidFill>
              </a:rPr>
              <a:t>i       </a:t>
            </a:r>
            <a:r>
              <a:rPr lang="sl-SI" sz="2000" dirty="0"/>
              <a:t>razišči </a:t>
            </a:r>
            <a:r>
              <a:rPr lang="sl-SI" sz="2000" dirty="0" smtClean="0">
                <a:solidFill>
                  <a:srgbClr val="FFC000"/>
                </a:solidFill>
              </a:rPr>
              <a:t>lokal. </a:t>
            </a:r>
            <a:r>
              <a:rPr lang="sl-SI" sz="2000" dirty="0">
                <a:solidFill>
                  <a:srgbClr val="FFC000"/>
                </a:solidFill>
              </a:rPr>
              <a:t>časopise</a:t>
            </a:r>
            <a:r>
              <a:rPr lang="sl-SI" sz="2000" dirty="0"/>
              <a:t>, </a:t>
            </a:r>
            <a:r>
              <a:rPr lang="sl-SI" sz="2000" dirty="0" smtClean="0">
                <a:solidFill>
                  <a:srgbClr val="FFC000"/>
                </a:solidFill>
              </a:rPr>
              <a:t>biltene, spletne </a:t>
            </a:r>
            <a:r>
              <a:rPr lang="sl-SI" sz="2000" dirty="0"/>
              <a:t>strani, </a:t>
            </a:r>
            <a:r>
              <a:rPr lang="sl-SI" sz="2000" dirty="0" smtClean="0">
                <a:solidFill>
                  <a:srgbClr val="FFC000"/>
                </a:solidFill>
              </a:rPr>
              <a:t>klubi</a:t>
            </a:r>
            <a:r>
              <a:rPr lang="sl-SI" sz="2000" dirty="0">
                <a:solidFill>
                  <a:srgbClr val="FFC000"/>
                </a:solidFill>
              </a:rPr>
              <a:t>, </a:t>
            </a:r>
            <a:r>
              <a:rPr lang="sl-SI" sz="2000" dirty="0" smtClean="0">
                <a:solidFill>
                  <a:srgbClr val="FFC000"/>
                </a:solidFill>
              </a:rPr>
              <a:t>društva, ver. skupnosti, </a:t>
            </a:r>
            <a:r>
              <a:rPr lang="sl-SI" sz="2000" dirty="0">
                <a:solidFill>
                  <a:srgbClr val="FFC000"/>
                </a:solidFill>
              </a:rPr>
              <a:t>centri za </a:t>
            </a:r>
            <a:r>
              <a:rPr lang="sl-SI" sz="2000" dirty="0" smtClean="0">
                <a:solidFill>
                  <a:srgbClr val="FFC000"/>
                </a:solidFill>
              </a:rPr>
              <a:t>soc. </a:t>
            </a:r>
            <a:r>
              <a:rPr lang="sl-SI" sz="2000" dirty="0">
                <a:solidFill>
                  <a:srgbClr val="FFC000"/>
                </a:solidFill>
              </a:rPr>
              <a:t>delo</a:t>
            </a:r>
            <a:r>
              <a:rPr lang="sl-SI" sz="2000" dirty="0"/>
              <a:t>, </a:t>
            </a:r>
            <a:r>
              <a:rPr lang="sl-SI" sz="2000" dirty="0" smtClean="0"/>
              <a:t>. </a:t>
            </a:r>
          </a:p>
          <a:p>
            <a:pPr lvl="0"/>
            <a:r>
              <a:rPr lang="sl-SI" sz="2000" b="1" dirty="0" smtClean="0">
                <a:solidFill>
                  <a:srgbClr val="FFC000"/>
                </a:solidFill>
              </a:rPr>
              <a:t>Zunanja podoba</a:t>
            </a:r>
            <a:r>
              <a:rPr lang="sl-SI" sz="2000" b="1" dirty="0" smtClean="0"/>
              <a:t>: </a:t>
            </a:r>
            <a:r>
              <a:rPr lang="sl-SI" sz="2000" dirty="0" smtClean="0"/>
              <a:t> privlačen, a ne kičast</a:t>
            </a:r>
            <a:r>
              <a:rPr lang="sl-SI" sz="2000" dirty="0" smtClean="0">
                <a:solidFill>
                  <a:srgbClr val="FFC000"/>
                </a:solidFill>
              </a:rPr>
              <a:t> in pogrošen tržni materia</a:t>
            </a:r>
            <a:r>
              <a:rPr lang="sl-SI" sz="2000" dirty="0" smtClean="0"/>
              <a:t>l, </a:t>
            </a:r>
          </a:p>
          <a:p>
            <a:pPr lvl="0"/>
            <a:r>
              <a:rPr lang="sl-SI" sz="2000" b="1" dirty="0" smtClean="0">
                <a:solidFill>
                  <a:srgbClr val="FFC000"/>
                </a:solidFill>
              </a:rPr>
              <a:t>Ne </a:t>
            </a:r>
            <a:r>
              <a:rPr lang="sl-SI" sz="2000" b="1" dirty="0">
                <a:solidFill>
                  <a:srgbClr val="FFC000"/>
                </a:solidFill>
              </a:rPr>
              <a:t>razglašaj </a:t>
            </a:r>
            <a:r>
              <a:rPr lang="sl-SI" sz="2000" b="1" dirty="0" smtClean="0">
                <a:solidFill>
                  <a:srgbClr val="FFC000"/>
                </a:solidFill>
              </a:rPr>
              <a:t>ekstravagance</a:t>
            </a:r>
            <a:r>
              <a:rPr lang="sl-SI" sz="2000" dirty="0" smtClean="0"/>
              <a:t>, </a:t>
            </a:r>
            <a:r>
              <a:rPr lang="sl-SI" sz="2000" dirty="0"/>
              <a:t>osredotoči se na pozornost, </a:t>
            </a:r>
            <a:r>
              <a:rPr lang="sl-SI" sz="2000" dirty="0">
                <a:solidFill>
                  <a:srgbClr val="FFC000"/>
                </a:solidFill>
              </a:rPr>
              <a:t>na omejena sredstva</a:t>
            </a:r>
            <a:r>
              <a:rPr lang="sl-SI" sz="2000" dirty="0"/>
              <a:t>, </a:t>
            </a:r>
            <a:r>
              <a:rPr lang="sl-SI" sz="2000" dirty="0" smtClean="0"/>
              <a:t>osebje,  </a:t>
            </a:r>
            <a:r>
              <a:rPr lang="sl-SI" sz="2000" dirty="0"/>
              <a:t>čas</a:t>
            </a:r>
            <a:r>
              <a:rPr lang="sl-SI" sz="2000" dirty="0" smtClean="0"/>
              <a:t>, </a:t>
            </a:r>
            <a:r>
              <a:rPr lang="sl-SI" sz="2000" dirty="0">
                <a:solidFill>
                  <a:srgbClr val="FFC000"/>
                </a:solidFill>
              </a:rPr>
              <a:t>na </a:t>
            </a:r>
            <a:r>
              <a:rPr lang="sl-SI" sz="2000" dirty="0" smtClean="0">
                <a:solidFill>
                  <a:srgbClr val="FFC000"/>
                </a:solidFill>
              </a:rPr>
              <a:t>dosegljivo</a:t>
            </a:r>
            <a:r>
              <a:rPr lang="sl-SI" sz="2000" dirty="0" smtClean="0"/>
              <a:t>.</a:t>
            </a:r>
            <a:endParaRPr lang="sl-SI" sz="2000" dirty="0"/>
          </a:p>
          <a:p>
            <a:pPr lvl="0"/>
            <a:r>
              <a:rPr lang="sl-SI" sz="2000" b="1" dirty="0">
                <a:solidFill>
                  <a:srgbClr val="FFC000"/>
                </a:solidFill>
              </a:rPr>
              <a:t>Osredotoči se na uravnoteženih </a:t>
            </a:r>
            <a:r>
              <a:rPr lang="sl-SI" sz="2000" b="1" dirty="0" smtClean="0">
                <a:solidFill>
                  <a:srgbClr val="FFC000"/>
                </a:solidFill>
              </a:rPr>
              <a:t>programih </a:t>
            </a:r>
            <a:r>
              <a:rPr lang="sl-SI" sz="2000" dirty="0" smtClean="0"/>
              <a:t>za raznolika občinstva</a:t>
            </a:r>
            <a:endParaRPr lang="sl-SI" sz="2000" dirty="0"/>
          </a:p>
          <a:p>
            <a:pPr lvl="0"/>
            <a:r>
              <a:rPr lang="sl-SI" sz="2000" b="1" dirty="0">
                <a:solidFill>
                  <a:srgbClr val="FFC000"/>
                </a:solidFill>
              </a:rPr>
              <a:t>Treniraj osebje </a:t>
            </a:r>
            <a:r>
              <a:rPr lang="sl-SI" sz="2000" b="1" dirty="0" smtClean="0">
                <a:solidFill>
                  <a:srgbClr val="FFC000"/>
                </a:solidFill>
              </a:rPr>
              <a:t>- </a:t>
            </a:r>
            <a:r>
              <a:rPr lang="sl-SI" sz="2000" dirty="0" smtClean="0"/>
              <a:t>kakovostni stiki</a:t>
            </a:r>
          </a:p>
          <a:p>
            <a:pPr lvl="0"/>
            <a:r>
              <a:rPr lang="sl-SI" sz="2000" b="1" dirty="0" smtClean="0">
                <a:solidFill>
                  <a:srgbClr val="FFC000"/>
                </a:solidFill>
              </a:rPr>
              <a:t>Evalviraj učinke </a:t>
            </a:r>
            <a:r>
              <a:rPr lang="sl-SI" sz="2000" b="1" dirty="0"/>
              <a:t>marketinške </a:t>
            </a:r>
            <a:r>
              <a:rPr lang="sl-SI" sz="2000" b="1" dirty="0" smtClean="0"/>
              <a:t>strategije in </a:t>
            </a:r>
            <a:r>
              <a:rPr lang="sl-SI" sz="2000" b="1" dirty="0"/>
              <a:t>modificiraj prihodnje </a:t>
            </a:r>
            <a:r>
              <a:rPr lang="sl-SI" sz="2000" b="1" dirty="0" smtClean="0"/>
              <a:t>pristope</a:t>
            </a:r>
            <a:r>
              <a:rPr lang="sl-SI" b="1" dirty="0" smtClean="0"/>
              <a:t>.  </a:t>
            </a:r>
            <a:r>
              <a:rPr lang="sl-SI" dirty="0" smtClean="0"/>
              <a:t> </a:t>
            </a:r>
            <a:endParaRPr lang="sl-SI" dirty="0"/>
          </a:p>
          <a:p>
            <a:endParaRPr lang="sl-SI" dirty="0"/>
          </a:p>
        </p:txBody>
      </p:sp>
      <p:sp>
        <p:nvSpPr>
          <p:cNvPr id="5" name="Škarnice 4"/>
          <p:cNvSpPr/>
          <p:nvPr/>
        </p:nvSpPr>
        <p:spPr>
          <a:xfrm>
            <a:off x="5292080" y="1628800"/>
            <a:ext cx="340616" cy="21602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6" name="Škarnice 5"/>
          <p:cNvSpPr/>
          <p:nvPr/>
        </p:nvSpPr>
        <p:spPr>
          <a:xfrm>
            <a:off x="3851920" y="2348880"/>
            <a:ext cx="340616" cy="21602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    </a:t>
            </a:r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4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924800" cy="4176464"/>
          </a:xfrm>
        </p:spPr>
        <p:txBody>
          <a:bodyPr>
            <a:normAutofit/>
          </a:bodyPr>
          <a:lstStyle/>
          <a:p>
            <a:pPr algn="ctr"/>
            <a:r>
              <a:rPr lang="sl-SI" sz="3200" b="1" dirty="0" smtClean="0">
                <a:latin typeface="Calibri" pitchFamily="34" charset="0"/>
              </a:rPr>
              <a:t/>
            </a:r>
            <a:br>
              <a:rPr lang="sl-SI" sz="3200" b="1" dirty="0" smtClean="0">
                <a:latin typeface="Calibri" pitchFamily="34" charset="0"/>
              </a:rPr>
            </a:br>
            <a:r>
              <a:rPr lang="sl-SI" sz="3200" b="1" dirty="0" smtClean="0">
                <a:latin typeface="Calibri" pitchFamily="34" charset="0"/>
              </a:rPr>
              <a:t/>
            </a:r>
            <a:br>
              <a:rPr lang="sl-SI" sz="3200" b="1" dirty="0" smtClean="0">
                <a:latin typeface="Calibri" pitchFamily="34" charset="0"/>
              </a:rPr>
            </a:br>
            <a:r>
              <a:rPr lang="sl-SI" sz="6000" dirty="0" smtClean="0">
                <a:latin typeface="Calibri" pitchFamily="34" charset="0"/>
              </a:rPr>
              <a:t/>
            </a:r>
            <a:br>
              <a:rPr lang="sl-SI" sz="6000" dirty="0" smtClean="0">
                <a:latin typeface="Calibri" pitchFamily="34" charset="0"/>
              </a:rPr>
            </a:br>
            <a:endParaRPr lang="sl-SI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97372" y="1700808"/>
            <a:ext cx="7924800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2800" b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sl-SI" sz="2800" b="1" dirty="0" smtClean="0">
                <a:latin typeface="Calibri" pitchFamily="34" charset="0"/>
              </a:rPr>
              <a:t>Kako izboljšati interpretacijo in predstavljanje? </a:t>
            </a:r>
          </a:p>
          <a:p>
            <a:pPr marL="0" indent="0">
              <a:buNone/>
            </a:pPr>
            <a:r>
              <a:rPr lang="sl-SI" sz="2800" b="1" dirty="0" smtClean="0">
                <a:latin typeface="Calibri" pitchFamily="34" charset="0"/>
              </a:rPr>
              <a:t>			Je odgovor …</a:t>
            </a:r>
          </a:p>
          <a:p>
            <a:pPr marL="0" indent="0">
              <a:buNone/>
            </a:pPr>
            <a:endParaRPr lang="sl-SI" sz="2800" b="1" dirty="0" smtClean="0">
              <a:latin typeface="Calibri" pitchFamily="34" charset="0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395536" y="62068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l-SI" sz="28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D. SODELOVANJE IN VKLJUČEVANJE  </a:t>
            </a:r>
            <a:endParaRPr lang="sl-SI" sz="2800" b="1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1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4800" cy="922114"/>
          </a:xfrm>
        </p:spPr>
        <p:txBody>
          <a:bodyPr>
            <a:normAutofit fontScale="90000"/>
          </a:bodyPr>
          <a:lstStyle/>
          <a:p>
            <a:pPr lvl="0"/>
            <a:r>
              <a:rPr lang="sl-SI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… </a:t>
            </a:r>
            <a:r>
              <a:rPr lang="sl-SI" sz="31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sodelovalni muzej </a:t>
            </a:r>
            <a:r>
              <a:rPr lang="sl-SI" sz="31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(</a:t>
            </a:r>
            <a:r>
              <a:rPr lang="sl-SI" sz="3100" dirty="0" err="1">
                <a:solidFill>
                  <a:srgbClr val="FFC000"/>
                </a:solidFill>
                <a:latin typeface="Calibri" panose="020F0502020204030204" pitchFamily="34" charset="0"/>
              </a:rPr>
              <a:t>The</a:t>
            </a:r>
            <a:r>
              <a:rPr lang="sl-SI" sz="3100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sl-SI" sz="3100" dirty="0" err="1">
                <a:solidFill>
                  <a:srgbClr val="FFC000"/>
                </a:solidFill>
                <a:latin typeface="Calibri" panose="020F0502020204030204" pitchFamily="34" charset="0"/>
              </a:rPr>
              <a:t>participatory</a:t>
            </a:r>
            <a:r>
              <a:rPr lang="sl-SI" sz="3100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sl-SI" sz="3100" dirty="0" err="1">
                <a:solidFill>
                  <a:srgbClr val="FFC000"/>
                </a:solidFill>
                <a:latin typeface="Calibri" panose="020F0502020204030204" pitchFamily="34" charset="0"/>
              </a:rPr>
              <a:t>Museum</a:t>
            </a:r>
            <a:r>
              <a:rPr lang="sl-SI" sz="3100" dirty="0">
                <a:solidFill>
                  <a:srgbClr val="FFC000"/>
                </a:solidFill>
                <a:latin typeface="Calibri" panose="020F0502020204030204" pitchFamily="34" charset="0"/>
              </a:rPr>
              <a:t>) </a:t>
            </a:r>
            <a:r>
              <a:rPr lang="sl-SI" sz="31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?</a:t>
            </a:r>
            <a:endParaRPr lang="sl-SI" sz="3100" b="1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4294967295"/>
          </p:nvPr>
        </p:nvSpPr>
        <p:spPr>
          <a:xfrm>
            <a:off x="467544" y="1268760"/>
            <a:ext cx="8229600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dirty="0" smtClean="0">
                <a:latin typeface="Calibri" panose="020F0502020204030204" pitchFamily="34" charset="0"/>
              </a:rPr>
              <a:t>… </a:t>
            </a:r>
            <a:r>
              <a:rPr lang="sl-SI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kulturna ustanova - prostor</a:t>
            </a:r>
            <a:r>
              <a:rPr lang="sl-SI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, kjer obiskovalci okrog </a:t>
            </a:r>
            <a:r>
              <a:rPr lang="sl-SI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predmetov, zbirk in kulturnih </a:t>
            </a:r>
            <a:r>
              <a:rPr lang="sl-SI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vsebin </a:t>
            </a:r>
            <a:r>
              <a:rPr lang="sl-SI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lahko</a:t>
            </a: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: </a:t>
            </a:r>
          </a:p>
          <a:p>
            <a:r>
              <a:rPr lang="sl-SI" sz="2400" dirty="0" smtClean="0">
                <a:latin typeface="Calibri" panose="020F0502020204030204" pitchFamily="34" charset="0"/>
              </a:rPr>
              <a:t>u</a:t>
            </a:r>
            <a:r>
              <a:rPr lang="sl-SI" sz="2400" i="1" dirty="0" smtClean="0">
                <a:latin typeface="Calibri" panose="020F0502020204030204" pitchFamily="34" charset="0"/>
              </a:rPr>
              <a:t>stvarjajo</a:t>
            </a:r>
            <a:r>
              <a:rPr lang="sl-SI" sz="2400" i="1" dirty="0">
                <a:latin typeface="Calibri" panose="020F0502020204030204" pitchFamily="34" charset="0"/>
              </a:rPr>
              <a:t>, </a:t>
            </a:r>
            <a:endParaRPr lang="sl-SI" sz="2400" i="1" dirty="0" smtClean="0">
              <a:latin typeface="Calibri" panose="020F0502020204030204" pitchFamily="34" charset="0"/>
            </a:endParaRPr>
          </a:p>
          <a:p>
            <a:r>
              <a:rPr lang="sl-SI" sz="2400" i="1" dirty="0" smtClean="0">
                <a:latin typeface="Calibri" panose="020F0502020204030204" pitchFamily="34" charset="0"/>
              </a:rPr>
              <a:t>si </a:t>
            </a:r>
            <a:r>
              <a:rPr lang="sl-SI" sz="2400" i="1" dirty="0">
                <a:latin typeface="Calibri" panose="020F0502020204030204" pitchFamily="34" charset="0"/>
              </a:rPr>
              <a:t>delijo ali  izmenjujejo </a:t>
            </a:r>
            <a:endParaRPr lang="sl-SI" sz="2400" i="1" dirty="0" smtClean="0">
              <a:latin typeface="Calibri" panose="020F0502020204030204" pitchFamily="34" charset="0"/>
            </a:endParaRPr>
          </a:p>
          <a:p>
            <a:r>
              <a:rPr lang="sl-SI" sz="2400" i="1" dirty="0" smtClean="0">
                <a:latin typeface="Calibri" panose="020F0502020204030204" pitchFamily="34" charset="0"/>
              </a:rPr>
              <a:t>in </a:t>
            </a:r>
            <a:r>
              <a:rPr lang="sl-SI" sz="2400" i="1" dirty="0">
                <a:latin typeface="Calibri" panose="020F0502020204030204" pitchFamily="34" charset="0"/>
              </a:rPr>
              <a:t>se med seboj povezujejo</a:t>
            </a:r>
            <a:r>
              <a:rPr lang="sl-SI" sz="2400" dirty="0">
                <a:latin typeface="Calibri" panose="020F0502020204030204" pitchFamily="34" charset="0"/>
              </a:rPr>
              <a:t>. </a:t>
            </a:r>
            <a:endParaRPr lang="sl-SI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l-SI" sz="2400" dirty="0" smtClean="0">
                <a:latin typeface="Calibri" panose="020F0502020204030204" pitchFamily="34" charset="0"/>
              </a:rPr>
              <a:t>Cilj : izpolnitev </a:t>
            </a:r>
            <a:r>
              <a:rPr lang="sl-SI" sz="2400" dirty="0">
                <a:latin typeface="Calibri" panose="020F0502020204030204" pitchFamily="34" charset="0"/>
              </a:rPr>
              <a:t>pričakovanj obiskovalcev </a:t>
            </a:r>
            <a:r>
              <a:rPr lang="sl-SI" sz="2400" dirty="0" smtClean="0">
                <a:latin typeface="Calibri" panose="020F0502020204030204" pitchFamily="34" charset="0"/>
              </a:rPr>
              <a:t>po </a:t>
            </a:r>
            <a:r>
              <a:rPr lang="sl-SI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aktivnem udejstvovanju</a:t>
            </a:r>
            <a:r>
              <a:rPr lang="sl-SI" sz="2400" dirty="0" smtClean="0">
                <a:latin typeface="Calibri" panose="020F0502020204030204" pitchFamily="34" charset="0"/>
              </a:rPr>
              <a:t>, </a:t>
            </a:r>
            <a:r>
              <a:rPr lang="sl-SI" sz="2400" dirty="0">
                <a:latin typeface="Calibri" panose="020F0502020204030204" pitchFamily="34" charset="0"/>
              </a:rPr>
              <a:t>ki hkrati </a:t>
            </a:r>
            <a:r>
              <a:rPr lang="sl-SI" sz="2400" dirty="0">
                <a:solidFill>
                  <a:schemeClr val="tx2"/>
                </a:solidFill>
                <a:latin typeface="Calibri" panose="020F0502020204030204" pitchFamily="34" charset="0"/>
              </a:rPr>
              <a:t>krepi poslanstvo </a:t>
            </a:r>
            <a:r>
              <a:rPr lang="sl-SI" sz="2400" dirty="0">
                <a:latin typeface="Calibri" panose="020F0502020204030204" pitchFamily="34" charset="0"/>
              </a:rPr>
              <a:t>in temeljne </a:t>
            </a:r>
            <a:r>
              <a:rPr lang="sl-SI" sz="2400" dirty="0">
                <a:solidFill>
                  <a:schemeClr val="tx2"/>
                </a:solidFill>
                <a:latin typeface="Calibri" panose="020F0502020204030204" pitchFamily="34" charset="0"/>
              </a:rPr>
              <a:t>vrednote </a:t>
            </a:r>
            <a:r>
              <a:rPr lang="sl-SI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ustanove</a:t>
            </a:r>
            <a:r>
              <a:rPr lang="sl-SI" sz="2400" dirty="0" smtClean="0">
                <a:latin typeface="Calibri" panose="020F0502020204030204" pitchFamily="34" charset="0"/>
              </a:rPr>
              <a:t>. </a:t>
            </a:r>
            <a:endParaRPr lang="sl-SI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l-SI" i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l-SI" sz="2400" i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"</a:t>
            </a:r>
            <a:r>
              <a:rPr lang="sl-SI" sz="2400" i="1" dirty="0">
                <a:solidFill>
                  <a:schemeClr val="tx2"/>
                </a:solidFill>
                <a:latin typeface="Calibri" panose="020F0502020204030204" pitchFamily="34" charset="0"/>
              </a:rPr>
              <a:t>Z"</a:t>
            </a:r>
            <a:r>
              <a:rPr lang="sl-SI" sz="2400" i="1" dirty="0">
                <a:latin typeface="Calibri" panose="020F0502020204030204" pitchFamily="34" charset="0"/>
              </a:rPr>
              <a:t> obiskovalci, uporabniki, </a:t>
            </a:r>
            <a:r>
              <a:rPr lang="sl-SI" sz="2400" i="1" dirty="0" smtClean="0">
                <a:latin typeface="Calibri" panose="020F0502020204030204" pitchFamily="34" charset="0"/>
              </a:rPr>
              <a:t>javnostjo namesto </a:t>
            </a:r>
            <a:r>
              <a:rPr lang="sl-SI" sz="2400" i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"</a:t>
            </a:r>
            <a:r>
              <a:rPr lang="sl-SI" sz="2400" i="1" dirty="0">
                <a:solidFill>
                  <a:schemeClr val="tx2"/>
                </a:solidFill>
                <a:latin typeface="Calibri" panose="020F0502020204030204" pitchFamily="34" charset="0"/>
              </a:rPr>
              <a:t>za" </a:t>
            </a:r>
            <a:r>
              <a:rPr lang="sl-SI" sz="2400" i="1" dirty="0" smtClean="0">
                <a:latin typeface="Calibri" panose="020F0502020204030204" pitchFamily="34" charset="0"/>
              </a:rPr>
              <a:t>nekoga.</a:t>
            </a:r>
            <a:endParaRPr lang="sl-SI" sz="2400" dirty="0">
              <a:latin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sl-SI" sz="1600" dirty="0">
                <a:latin typeface="Calibri" panose="020F0502020204030204" pitchFamily="34" charset="0"/>
              </a:rPr>
              <a:t>Nina Simon, </a:t>
            </a:r>
            <a:r>
              <a:rPr lang="sl-SI" sz="1600" dirty="0" err="1">
                <a:latin typeface="Calibri" panose="020F0502020204030204" pitchFamily="34" charset="0"/>
              </a:rPr>
              <a:t>The</a:t>
            </a:r>
            <a:r>
              <a:rPr lang="sl-SI" sz="1600" dirty="0">
                <a:latin typeface="Calibri" panose="020F0502020204030204" pitchFamily="34" charset="0"/>
              </a:rPr>
              <a:t> </a:t>
            </a:r>
            <a:r>
              <a:rPr lang="sl-SI" sz="1600" dirty="0" err="1">
                <a:latin typeface="Calibri" panose="020F0502020204030204" pitchFamily="34" charset="0"/>
              </a:rPr>
              <a:t>Participatory</a:t>
            </a:r>
            <a:r>
              <a:rPr lang="sl-SI" sz="1600" dirty="0">
                <a:latin typeface="Calibri" panose="020F0502020204030204" pitchFamily="34" charset="0"/>
              </a:rPr>
              <a:t> </a:t>
            </a:r>
            <a:r>
              <a:rPr lang="sl-SI" sz="1600" dirty="0" err="1" smtClean="0">
                <a:latin typeface="Calibri" panose="020F0502020204030204" pitchFamily="34" charset="0"/>
              </a:rPr>
              <a:t>Museum</a:t>
            </a:r>
            <a:r>
              <a:rPr lang="sl-SI" sz="1600" dirty="0" smtClean="0"/>
              <a:t>. </a:t>
            </a:r>
            <a:endParaRPr lang="sl-SI" sz="1600" dirty="0"/>
          </a:p>
          <a:p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83885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87016"/>
          </a:xfrm>
        </p:spPr>
        <p:txBody>
          <a:bodyPr>
            <a:noAutofit/>
          </a:bodyPr>
          <a:lstStyle/>
          <a:p>
            <a:pPr lvl="0"/>
            <a:r>
              <a:rPr lang="sl-SI" sz="3600" b="1" dirty="0" smtClean="0">
                <a:solidFill>
                  <a:srgbClr val="C00000"/>
                </a:solidFill>
              </a:rPr>
              <a:t/>
            </a:r>
            <a:br>
              <a:rPr lang="sl-SI" sz="3600" b="1" dirty="0" smtClean="0">
                <a:solidFill>
                  <a:srgbClr val="C00000"/>
                </a:solidFill>
              </a:rPr>
            </a:br>
            <a:r>
              <a:rPr lang="sl-SI" sz="3600" b="1" dirty="0" smtClean="0">
                <a:solidFill>
                  <a:srgbClr val="C00000"/>
                </a:solidFill>
              </a:rPr>
              <a:t/>
            </a:r>
            <a:br>
              <a:rPr lang="sl-SI" sz="3600" b="1" dirty="0" smtClean="0">
                <a:solidFill>
                  <a:srgbClr val="C00000"/>
                </a:solidFill>
              </a:rPr>
            </a:br>
            <a:r>
              <a:rPr lang="sl-SI" sz="2400" cap="none" dirty="0" smtClean="0">
                <a:latin typeface="Calibri" panose="020F0502020204030204" pitchFamily="34" charset="0"/>
              </a:rPr>
              <a:t>Primer : MUZEJ IN GALERIJE MESTA LJUBLJANA</a:t>
            </a:r>
            <a:br>
              <a:rPr lang="sl-SI" sz="2400" cap="none" dirty="0" smtClean="0">
                <a:latin typeface="Calibri" panose="020F0502020204030204" pitchFamily="34" charset="0"/>
              </a:rPr>
            </a:br>
            <a:endParaRPr lang="sl-SI" sz="2400" dirty="0">
              <a:latin typeface="Calibri" panose="020F050202020403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4294967295"/>
          </p:nvPr>
        </p:nvSpPr>
        <p:spPr>
          <a:xfrm>
            <a:off x="539552" y="1628800"/>
            <a:ext cx="8229600" cy="424847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sl-SI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l-SI" sz="2400" dirty="0"/>
              <a:t>V MGML </a:t>
            </a:r>
            <a:r>
              <a:rPr lang="sl-SI" sz="2400" dirty="0" smtClean="0"/>
              <a:t>: z </a:t>
            </a:r>
            <a:r>
              <a:rPr lang="sl-SI" sz="2400" dirty="0"/>
              <a:t>različnimi </a:t>
            </a:r>
            <a:r>
              <a:rPr lang="sl-SI" sz="2400" dirty="0" smtClean="0"/>
              <a:t>družbenimi skupinami in posamezniki, tudi z ranljivimi (invalidi, starejši, otroci…)    </a:t>
            </a:r>
          </a:p>
          <a:p>
            <a:r>
              <a:rPr lang="sl-SI" sz="2400" dirty="0" smtClean="0"/>
              <a:t>v </a:t>
            </a:r>
            <a:r>
              <a:rPr lang="sl-SI" sz="2400" dirty="0"/>
              <a:t>procesu priprave </a:t>
            </a:r>
            <a:r>
              <a:rPr lang="sl-SI" sz="2400" dirty="0" smtClean="0"/>
              <a:t>razstave </a:t>
            </a:r>
            <a:r>
              <a:rPr lang="sl-SI" sz="2400" dirty="0" smtClean="0">
                <a:solidFill>
                  <a:srgbClr val="FFC000"/>
                </a:solidFill>
              </a:rPr>
              <a:t>se posvetujemo </a:t>
            </a:r>
            <a:r>
              <a:rPr lang="sl-SI" sz="2400" dirty="0">
                <a:solidFill>
                  <a:srgbClr val="FFC000"/>
                </a:solidFill>
              </a:rPr>
              <a:t>s ciljno javnostjo</a:t>
            </a:r>
            <a:r>
              <a:rPr lang="sl-SI" sz="2400" dirty="0"/>
              <a:t>, </a:t>
            </a:r>
            <a:endParaRPr lang="sl-SI" sz="2400" dirty="0" smtClean="0"/>
          </a:p>
          <a:p>
            <a:r>
              <a:rPr lang="sl-SI" sz="2400" dirty="0" smtClean="0"/>
              <a:t>v raziskave in razstave vključujemo </a:t>
            </a:r>
            <a:r>
              <a:rPr lang="sl-SI" sz="2400" dirty="0">
                <a:solidFill>
                  <a:srgbClr val="FFC000"/>
                </a:solidFill>
              </a:rPr>
              <a:t>spomine in komentarje </a:t>
            </a:r>
            <a:r>
              <a:rPr lang="sl-SI" sz="2400" dirty="0" smtClean="0">
                <a:solidFill>
                  <a:srgbClr val="FFC000"/>
                </a:solidFill>
              </a:rPr>
              <a:t>obiskovalcev </a:t>
            </a:r>
          </a:p>
          <a:p>
            <a:r>
              <a:rPr lang="sl-SI" sz="2400" dirty="0" smtClean="0"/>
              <a:t>se </a:t>
            </a:r>
            <a:r>
              <a:rPr lang="sl-SI" sz="2400" dirty="0"/>
              <a:t>odzivamo na </a:t>
            </a:r>
            <a:r>
              <a:rPr lang="sl-SI" sz="2400" dirty="0">
                <a:solidFill>
                  <a:srgbClr val="FFC000"/>
                </a:solidFill>
              </a:rPr>
              <a:t>kritične in pohvalne ocene </a:t>
            </a:r>
            <a:endParaRPr lang="sl-SI" sz="2400" dirty="0" smtClean="0">
              <a:solidFill>
                <a:srgbClr val="FFC000"/>
              </a:solidFill>
            </a:endParaRPr>
          </a:p>
          <a:p>
            <a:r>
              <a:rPr lang="sl-SI" sz="2400" dirty="0" smtClean="0"/>
              <a:t>omogočamo </a:t>
            </a:r>
            <a:r>
              <a:rPr lang="sl-SI" sz="2400" dirty="0"/>
              <a:t>celovito predstavitev </a:t>
            </a:r>
            <a:r>
              <a:rPr lang="sl-SI" sz="2400" dirty="0">
                <a:solidFill>
                  <a:srgbClr val="FFC000"/>
                </a:solidFill>
              </a:rPr>
              <a:t>doslej prezrtih skupin v mestu</a:t>
            </a:r>
            <a:r>
              <a:rPr lang="sl-SI" sz="2400" dirty="0" smtClean="0"/>
              <a:t>. </a:t>
            </a:r>
            <a:endParaRPr lang="sl-SI" sz="2400" dirty="0"/>
          </a:p>
          <a:p>
            <a:pPr marL="0" indent="0">
              <a:buNone/>
            </a:pPr>
            <a:endParaRPr lang="sl-SI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24800" cy="1224136"/>
          </a:xfrm>
          <a:ln>
            <a:noFill/>
          </a:ln>
        </p:spPr>
        <p:txBody>
          <a:bodyPr/>
          <a:lstStyle/>
          <a:p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sz="1400" dirty="0"/>
              <a:t/>
            </a:r>
            <a:br>
              <a:rPr lang="sl-SI" sz="1400" dirty="0"/>
            </a:br>
            <a:r>
              <a:rPr lang="sl-SI" sz="2400" dirty="0"/>
              <a:t>Preobrazbe INTERPRETACIJE  NA </a:t>
            </a:r>
            <a:r>
              <a:rPr lang="sl-SI" sz="2400" dirty="0" smtClean="0"/>
              <a:t> RAZSTAVAH  v </a:t>
            </a:r>
            <a:r>
              <a:rPr lang="sl-SI" sz="2400" dirty="0"/>
              <a:t>21. </a:t>
            </a:r>
            <a:r>
              <a:rPr lang="sl-SI" sz="2400" dirty="0" smtClean="0"/>
              <a:t>stoletju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539552" y="2060848"/>
            <a:ext cx="7924800" cy="4464496"/>
          </a:xfrm>
        </p:spPr>
        <p:txBody>
          <a:bodyPr>
            <a:normAutofit/>
          </a:bodyPr>
          <a:lstStyle/>
          <a:p>
            <a:pPr lvl="0"/>
            <a:r>
              <a:rPr lang="pl-PL" sz="2400" dirty="0"/>
              <a:t>Planirajte za leto 2020 ne za 1990</a:t>
            </a:r>
            <a:r>
              <a:rPr lang="pl-PL" sz="2400" dirty="0" smtClean="0"/>
              <a:t>. </a:t>
            </a:r>
            <a:r>
              <a:rPr lang="pl-PL" sz="2400" dirty="0"/>
              <a:t>P</a:t>
            </a:r>
            <a:r>
              <a:rPr lang="pl-PL" sz="2400" dirty="0" smtClean="0"/>
              <a:t>otrebujemo </a:t>
            </a:r>
            <a:r>
              <a:rPr lang="pl-PL" sz="2400" dirty="0"/>
              <a:t>preprostejše pristope, ki temeljijo na potrebi</a:t>
            </a:r>
            <a:r>
              <a:rPr lang="pl-PL" sz="2400" b="1" dirty="0"/>
              <a:t> </a:t>
            </a:r>
            <a:r>
              <a:rPr lang="pl-PL" sz="2400" b="1" dirty="0">
                <a:solidFill>
                  <a:srgbClr val="FFC000"/>
                </a:solidFill>
              </a:rPr>
              <a:t>»kaj želi uporabnik vedeti</a:t>
            </a:r>
            <a:r>
              <a:rPr lang="pl-PL" sz="2400" b="1" dirty="0" smtClean="0"/>
              <a:t>« </a:t>
            </a:r>
            <a:r>
              <a:rPr lang="pl-PL" sz="2400" dirty="0" smtClean="0"/>
              <a:t>in </a:t>
            </a:r>
            <a:r>
              <a:rPr lang="pl-PL" sz="2400" dirty="0"/>
              <a:t>na principu „</a:t>
            </a:r>
            <a:r>
              <a:rPr lang="pl-PL" sz="2400" b="1" dirty="0"/>
              <a:t>prični z majhnim in poceni in razvijaj tisto, kar deluje najbolje.” </a:t>
            </a:r>
            <a:endParaRPr lang="sl-SI" sz="2400" dirty="0"/>
          </a:p>
          <a:p>
            <a:pPr lvl="0"/>
            <a:r>
              <a:rPr lang="pl-PL" sz="2400" dirty="0" smtClean="0"/>
              <a:t>Postavite </a:t>
            </a:r>
            <a:r>
              <a:rPr lang="pl-PL" sz="2400" dirty="0"/>
              <a:t>obiskovalce na prvo mesto</a:t>
            </a:r>
            <a:r>
              <a:rPr lang="pl-PL" sz="2400" dirty="0" smtClean="0"/>
              <a:t>: Namen </a:t>
            </a:r>
            <a:r>
              <a:rPr lang="pl-PL" sz="2400" dirty="0"/>
              <a:t>je torej </a:t>
            </a:r>
            <a:r>
              <a:rPr lang="pl-PL" sz="2400" b="1" dirty="0">
                <a:solidFill>
                  <a:srgbClr val="FFC000"/>
                </a:solidFill>
              </a:rPr>
              <a:t>razumeti raznolika občinstva in jim nuditi priložnosti za več različnih </a:t>
            </a:r>
            <a:r>
              <a:rPr lang="pl-PL" sz="2400" b="1" dirty="0" smtClean="0">
                <a:solidFill>
                  <a:srgbClr val="FFC000"/>
                </a:solidFill>
              </a:rPr>
              <a:t>vpogledov, za več  </a:t>
            </a:r>
            <a:r>
              <a:rPr lang="pl-PL" sz="2400" b="1" dirty="0">
                <a:solidFill>
                  <a:srgbClr val="FFC000"/>
                </a:solidFill>
              </a:rPr>
              <a:t>izkušenj in za ustvarjanje smisla/pomena.</a:t>
            </a:r>
            <a:r>
              <a:rPr lang="pl-PL" sz="2400" dirty="0"/>
              <a:t> (Rawson, 2010)</a:t>
            </a:r>
            <a:endParaRPr lang="sl-SI" sz="2400" dirty="0"/>
          </a:p>
          <a:p>
            <a:pPr marL="0" indent="0" algn="r">
              <a:buNone/>
            </a:pPr>
            <a:endParaRPr lang="sl-SI" sz="1400" i="1" dirty="0" smtClean="0"/>
          </a:p>
          <a:p>
            <a:pPr marL="0" indent="0" algn="r">
              <a:buNone/>
            </a:pPr>
            <a:endParaRPr lang="sl-SI" sz="1400" i="1" dirty="0"/>
          </a:p>
          <a:p>
            <a:pPr marL="0" indent="0" algn="r">
              <a:buNone/>
            </a:pPr>
            <a:r>
              <a:rPr lang="sl-SI" sz="1400" i="1" dirty="0" smtClean="0"/>
              <a:t>Graham </a:t>
            </a:r>
            <a:r>
              <a:rPr lang="sl-SI" sz="1400" i="1" dirty="0"/>
              <a:t>Black, </a:t>
            </a:r>
            <a:r>
              <a:rPr lang="sl-SI" sz="1400" i="1" dirty="0" err="1"/>
              <a:t>Transforming</a:t>
            </a:r>
            <a:r>
              <a:rPr lang="sl-SI" sz="1400" i="1" dirty="0"/>
              <a:t> </a:t>
            </a:r>
            <a:r>
              <a:rPr lang="sl-SI" sz="1400" i="1" dirty="0" err="1"/>
              <a:t>Museums</a:t>
            </a:r>
            <a:r>
              <a:rPr lang="sl-SI" sz="1400" i="1" dirty="0"/>
              <a:t> in </a:t>
            </a:r>
            <a:r>
              <a:rPr lang="sl-SI" sz="1400" i="1" dirty="0" err="1"/>
              <a:t>the</a:t>
            </a:r>
            <a:r>
              <a:rPr lang="sl-SI" sz="1400" i="1" dirty="0"/>
              <a:t> 21st </a:t>
            </a:r>
            <a:r>
              <a:rPr lang="sl-SI" sz="1400" i="1" dirty="0" err="1"/>
              <a:t>century</a:t>
            </a:r>
            <a:r>
              <a:rPr lang="sl-SI" sz="1400" i="1" dirty="0"/>
              <a:t>, 2012</a:t>
            </a:r>
            <a:endParaRPr lang="sl-SI" sz="1400" dirty="0"/>
          </a:p>
        </p:txBody>
      </p:sp>
    </p:spTree>
    <p:extLst>
      <p:ext uri="{BB962C8B-B14F-4D97-AF65-F5344CB8AC3E}">
        <p14:creationId xmlns:p14="http://schemas.microsoft.com/office/powerpoint/2010/main" val="42141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8989" y="312427"/>
            <a:ext cx="3805527" cy="1681639"/>
          </a:xfrm>
        </p:spPr>
        <p:txBody>
          <a:bodyPr/>
          <a:lstStyle/>
          <a:p>
            <a:r>
              <a:rPr lang="sl-SI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SODELOVAN JE</a:t>
            </a: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: </a:t>
            </a:r>
            <a:b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Začetna </a:t>
            </a:r>
            <a:r>
              <a:rPr lang="sl-SI" sz="2400" dirty="0">
                <a:solidFill>
                  <a:srgbClr val="FFC000"/>
                </a:solidFill>
                <a:latin typeface="Calibri" panose="020F0502020204030204" pitchFamily="34" charset="0"/>
              </a:rPr>
              <a:t>evalvacija </a:t>
            </a: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/>
            </a:r>
            <a:b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sl-SI" sz="1800" cap="none" dirty="0" smtClean="0">
                <a:latin typeface="Calibri" panose="020F0502020204030204" pitchFamily="34" charset="0"/>
              </a:rPr>
              <a:t>Primer</a:t>
            </a:r>
            <a:r>
              <a:rPr lang="sl-SI" sz="2400" dirty="0" smtClean="0">
                <a:latin typeface="Calibri" panose="020F0502020204030204" pitchFamily="34" charset="0"/>
              </a:rPr>
              <a:t>:</a:t>
            </a: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sl-SI" sz="1800" dirty="0" smtClean="0">
                <a:latin typeface="Calibri" panose="020F0502020204030204" pitchFamily="34" charset="0"/>
              </a:rPr>
              <a:t>JOŽE </a:t>
            </a:r>
            <a:r>
              <a:rPr lang="sl-SI" sz="1800" dirty="0">
                <a:latin typeface="Calibri" panose="020F0502020204030204" pitchFamily="34" charset="0"/>
              </a:rPr>
              <a:t>PLEČNIK, UNIVERZALNI UMETNIK</a:t>
            </a:r>
            <a:r>
              <a:rPr lang="sl-SI" sz="2400" dirty="0">
                <a:latin typeface="Calibri" panose="020F0502020204030204" pitchFamily="34" charset="0"/>
              </a:rPr>
              <a:t/>
            </a:r>
            <a:br>
              <a:rPr lang="sl-SI" sz="2400" dirty="0">
                <a:latin typeface="Calibri" panose="020F0502020204030204" pitchFamily="34" charset="0"/>
              </a:rPr>
            </a:br>
            <a:endParaRPr lang="sl-SI" sz="18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11560" y="2132856"/>
            <a:ext cx="8136904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b="1" dirty="0"/>
              <a:t>INTERPRETACIJA, </a:t>
            </a:r>
            <a:r>
              <a:rPr lang="sl-SI" b="1" dirty="0" smtClean="0"/>
              <a:t>PREDSTAVITEV in DOSTOPNOST</a:t>
            </a:r>
            <a:r>
              <a:rPr lang="sl-SI" i="1" dirty="0"/>
              <a:t>:  </a:t>
            </a:r>
            <a:endParaRPr lang="sl-SI" dirty="0"/>
          </a:p>
          <a:p>
            <a:pPr marL="0" indent="0">
              <a:buNone/>
            </a:pPr>
            <a:r>
              <a:rPr lang="sl-SI" b="1" dirty="0" smtClean="0"/>
              <a:t> </a:t>
            </a:r>
            <a:r>
              <a:rPr lang="sl-SI" sz="1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razumevanje dejanskih in potencialnih občinstev</a:t>
            </a:r>
            <a:endParaRPr lang="sl-SI" b="1" dirty="0" smtClean="0"/>
          </a:p>
          <a:p>
            <a:r>
              <a:rPr lang="sl-SI" i="1" dirty="0" smtClean="0"/>
              <a:t>… </a:t>
            </a:r>
            <a:r>
              <a:rPr lang="sl-SI" b="1" i="1" dirty="0" smtClean="0"/>
              <a:t>da </a:t>
            </a:r>
            <a:r>
              <a:rPr lang="sl-SI" b="1" i="1" dirty="0"/>
              <a:t>se </a:t>
            </a:r>
            <a:r>
              <a:rPr lang="sl-SI" b="1" i="1" dirty="0" smtClean="0"/>
              <a:t>duh</a:t>
            </a:r>
            <a:r>
              <a:rPr lang="sl-SI" b="1" i="1" dirty="0"/>
              <a:t>, da </a:t>
            </a:r>
            <a:r>
              <a:rPr lang="sl-SI" b="1" i="1" dirty="0" smtClean="0"/>
              <a:t>prideš </a:t>
            </a:r>
            <a:r>
              <a:rPr lang="sl-SI" b="1" i="1" dirty="0">
                <a:solidFill>
                  <a:schemeClr val="tx2"/>
                </a:solidFill>
              </a:rPr>
              <a:t>k Plečniku domov "na obisk",</a:t>
            </a:r>
            <a:r>
              <a:rPr lang="sl-SI" i="1" dirty="0">
                <a:solidFill>
                  <a:schemeClr val="tx2"/>
                </a:solidFill>
              </a:rPr>
              <a:t> </a:t>
            </a:r>
            <a:r>
              <a:rPr lang="sl-SI" b="1" i="1" dirty="0" smtClean="0"/>
              <a:t>ne </a:t>
            </a:r>
            <a:r>
              <a:rPr lang="sl-SI" b="1" i="1" dirty="0"/>
              <a:t>bi </a:t>
            </a:r>
            <a:r>
              <a:rPr lang="sl-SI" b="1" i="1" dirty="0" smtClean="0"/>
              <a:t> preveč izgubil</a:t>
            </a:r>
          </a:p>
          <a:p>
            <a:r>
              <a:rPr lang="sl-SI" i="1" dirty="0" smtClean="0"/>
              <a:t>nosilci razstave -  </a:t>
            </a:r>
            <a:r>
              <a:rPr lang="sl-SI" b="1" i="1" dirty="0">
                <a:solidFill>
                  <a:schemeClr val="tx2"/>
                </a:solidFill>
              </a:rPr>
              <a:t>makete </a:t>
            </a:r>
            <a:r>
              <a:rPr lang="sl-SI" b="1" i="1" dirty="0"/>
              <a:t>najbolj </a:t>
            </a:r>
            <a:r>
              <a:rPr lang="sl-SI" b="1" i="1" dirty="0" smtClean="0"/>
              <a:t>reprezentativnih </a:t>
            </a:r>
            <a:r>
              <a:rPr lang="sl-SI" i="1" dirty="0" smtClean="0"/>
              <a:t>del,  </a:t>
            </a:r>
            <a:r>
              <a:rPr lang="sl-SI" b="1" i="1" dirty="0"/>
              <a:t>tudi za </a:t>
            </a:r>
            <a:r>
              <a:rPr lang="sl-SI" b="1" i="1" dirty="0" smtClean="0">
                <a:solidFill>
                  <a:schemeClr val="tx2"/>
                </a:solidFill>
              </a:rPr>
              <a:t>tipno dojemanje </a:t>
            </a:r>
            <a:r>
              <a:rPr lang="sl-SI" b="1" i="1" dirty="0" smtClean="0"/>
              <a:t>arhitekturni </a:t>
            </a:r>
            <a:r>
              <a:rPr lang="sl-SI" b="1" i="1" dirty="0">
                <a:solidFill>
                  <a:schemeClr val="tx2"/>
                </a:solidFill>
              </a:rPr>
              <a:t>ustroj načrtovanih stavb</a:t>
            </a:r>
            <a:r>
              <a:rPr lang="sl-SI" b="1" i="1" dirty="0"/>
              <a:t>? </a:t>
            </a:r>
            <a:r>
              <a:rPr lang="sl-SI" b="1" i="1" dirty="0" smtClean="0"/>
              <a:t>… </a:t>
            </a:r>
            <a:r>
              <a:rPr lang="sl-SI" b="1" i="1" dirty="0" smtClean="0">
                <a:solidFill>
                  <a:schemeClr val="tx2"/>
                </a:solidFill>
              </a:rPr>
              <a:t>o </a:t>
            </a:r>
            <a:r>
              <a:rPr lang="sl-SI" b="1" i="1" dirty="0">
                <a:solidFill>
                  <a:schemeClr val="tx2"/>
                </a:solidFill>
              </a:rPr>
              <a:t>konkretnih </a:t>
            </a:r>
            <a:r>
              <a:rPr lang="sl-SI" b="1" i="1" dirty="0" smtClean="0">
                <a:solidFill>
                  <a:schemeClr val="tx2"/>
                </a:solidFill>
              </a:rPr>
              <a:t>problemih </a:t>
            </a:r>
            <a:r>
              <a:rPr lang="sl-SI" b="1" i="1" dirty="0" smtClean="0"/>
              <a:t>njegovih stvaritev, </a:t>
            </a:r>
          </a:p>
          <a:p>
            <a:r>
              <a:rPr lang="sl-SI" b="1" i="1" dirty="0" smtClean="0"/>
              <a:t>… </a:t>
            </a:r>
            <a:r>
              <a:rPr lang="sl-SI" b="1" i="1" dirty="0" smtClean="0">
                <a:solidFill>
                  <a:schemeClr val="tx2"/>
                </a:solidFill>
              </a:rPr>
              <a:t>več </a:t>
            </a:r>
            <a:r>
              <a:rPr lang="sl-SI" b="1" i="1" dirty="0">
                <a:solidFill>
                  <a:schemeClr val="tx2"/>
                </a:solidFill>
              </a:rPr>
              <a:t>izkustvenega </a:t>
            </a:r>
            <a:r>
              <a:rPr lang="sl-SI" b="1" i="1" dirty="0" smtClean="0">
                <a:solidFill>
                  <a:schemeClr val="tx2"/>
                </a:solidFill>
              </a:rPr>
              <a:t>principa</a:t>
            </a:r>
            <a:r>
              <a:rPr lang="sl-SI" i="1" dirty="0" smtClean="0"/>
              <a:t>, … (če bi se) </a:t>
            </a:r>
            <a:r>
              <a:rPr lang="sl-SI" b="1" i="1" dirty="0" smtClean="0"/>
              <a:t>povezali </a:t>
            </a:r>
            <a:r>
              <a:rPr lang="sl-SI" b="1" i="1" dirty="0"/>
              <a:t>s Hišo eksperimentov in ustvarili »Plečnikov poskus«?</a:t>
            </a:r>
            <a:r>
              <a:rPr lang="sl-SI" i="1" dirty="0"/>
              <a:t> </a:t>
            </a:r>
            <a:r>
              <a:rPr lang="sl-SI" i="1" dirty="0" smtClean="0"/>
              <a:t>…</a:t>
            </a:r>
            <a:r>
              <a:rPr lang="sl-SI" i="1" dirty="0" err="1" smtClean="0">
                <a:solidFill>
                  <a:schemeClr val="tx2"/>
                </a:solidFill>
              </a:rPr>
              <a:t>I</a:t>
            </a:r>
            <a:r>
              <a:rPr lang="sl-SI" b="1" i="1" dirty="0" err="1" smtClean="0">
                <a:solidFill>
                  <a:schemeClr val="tx2"/>
                </a:solidFill>
              </a:rPr>
              <a:t>nteraktiv</a:t>
            </a:r>
            <a:r>
              <a:rPr lang="sl-SI" b="1" i="1" dirty="0" smtClean="0"/>
              <a:t> za odrasle </a:t>
            </a:r>
            <a:r>
              <a:rPr lang="sl-SI" b="1" i="1" dirty="0"/>
              <a:t>in starejše </a:t>
            </a:r>
            <a:r>
              <a:rPr lang="sl-SI" b="1" i="1" dirty="0" smtClean="0"/>
              <a:t>otroke. </a:t>
            </a:r>
            <a:endParaRPr lang="sl-SI" dirty="0"/>
          </a:p>
          <a:p>
            <a:r>
              <a:rPr lang="sl-SI" b="1" i="1" dirty="0"/>
              <a:t>osebna izkušnja obiskovalca, pospremljena z </a:t>
            </a:r>
            <a:r>
              <a:rPr lang="sl-SI" b="1" i="1" dirty="0">
                <a:solidFill>
                  <a:schemeClr val="tx2"/>
                </a:solidFill>
              </a:rPr>
              <a:t>živo besedo interpreta</a:t>
            </a:r>
            <a:r>
              <a:rPr lang="sl-SI" b="1" i="1" dirty="0"/>
              <a:t>.</a:t>
            </a:r>
            <a:r>
              <a:rPr lang="sl-SI" i="1" dirty="0"/>
              <a:t> </a:t>
            </a:r>
            <a:endParaRPr lang="sl-SI" dirty="0"/>
          </a:p>
          <a:p>
            <a:r>
              <a:rPr lang="sl-SI" i="1" dirty="0"/>
              <a:t>bi lahko </a:t>
            </a:r>
            <a:r>
              <a:rPr lang="sl-SI" b="1" i="1" dirty="0"/>
              <a:t>navezali to </a:t>
            </a:r>
            <a:r>
              <a:rPr lang="sl-SI" b="1" i="1" dirty="0">
                <a:solidFill>
                  <a:schemeClr val="tx2"/>
                </a:solidFill>
              </a:rPr>
              <a:t>pot po mestu </a:t>
            </a:r>
            <a:r>
              <a:rPr lang="sl-SI" i="1" dirty="0"/>
              <a:t>(ki je v scenariju omenjena</a:t>
            </a:r>
            <a:r>
              <a:rPr lang="sl-SI" i="1" dirty="0" smtClean="0"/>
              <a:t>)</a:t>
            </a:r>
          </a:p>
          <a:p>
            <a:r>
              <a:rPr lang="sl-SI" b="1" i="1" dirty="0" smtClean="0"/>
              <a:t>… teksti </a:t>
            </a:r>
            <a:r>
              <a:rPr lang="sl-SI" b="1" i="1" dirty="0"/>
              <a:t>na panojih, </a:t>
            </a:r>
            <a:r>
              <a:rPr lang="sl-SI" b="1" i="1" dirty="0">
                <a:solidFill>
                  <a:schemeClr val="tx2"/>
                </a:solidFill>
              </a:rPr>
              <a:t>kratki opisi </a:t>
            </a:r>
            <a:r>
              <a:rPr lang="sl-SI" b="1" i="1" dirty="0" smtClean="0">
                <a:solidFill>
                  <a:schemeClr val="tx2"/>
                </a:solidFill>
              </a:rPr>
              <a:t>vizualnega </a:t>
            </a:r>
            <a:r>
              <a:rPr lang="sl-SI" b="1" i="1" dirty="0">
                <a:solidFill>
                  <a:schemeClr val="tx2"/>
                </a:solidFill>
              </a:rPr>
              <a:t>tudi na </a:t>
            </a:r>
            <a:r>
              <a:rPr lang="sl-SI" b="1" i="1" dirty="0" smtClean="0">
                <a:solidFill>
                  <a:schemeClr val="tx2"/>
                </a:solidFill>
              </a:rPr>
              <a:t>avdio vodiču</a:t>
            </a:r>
            <a:endParaRPr lang="sl-SI" dirty="0">
              <a:solidFill>
                <a:schemeClr val="tx2"/>
              </a:solidFill>
            </a:endParaRPr>
          </a:p>
          <a:p>
            <a:r>
              <a:rPr lang="sl-SI" b="1" i="1" dirty="0" smtClean="0"/>
              <a:t>… prostori, </a:t>
            </a:r>
            <a:r>
              <a:rPr lang="sl-SI" b="1" i="1" dirty="0"/>
              <a:t>ki </a:t>
            </a:r>
            <a:r>
              <a:rPr lang="sl-SI" b="1" i="1" dirty="0">
                <a:solidFill>
                  <a:schemeClr val="tx2"/>
                </a:solidFill>
              </a:rPr>
              <a:t>niso fizično dostopni</a:t>
            </a:r>
            <a:r>
              <a:rPr lang="sl-SI" i="1" dirty="0">
                <a:solidFill>
                  <a:schemeClr val="tx2"/>
                </a:solidFill>
              </a:rPr>
              <a:t> </a:t>
            </a:r>
            <a:r>
              <a:rPr lang="sl-SI" b="1" i="1" dirty="0" smtClean="0">
                <a:solidFill>
                  <a:schemeClr val="tx2"/>
                </a:solidFill>
              </a:rPr>
              <a:t>naj </a:t>
            </a:r>
            <a:r>
              <a:rPr lang="sl-SI" b="1" i="1" dirty="0">
                <a:solidFill>
                  <a:schemeClr val="tx2"/>
                </a:solidFill>
              </a:rPr>
              <a:t>bodo predstavljeni tudi z maketo</a:t>
            </a:r>
            <a:endParaRPr lang="sl-SI" dirty="0">
              <a:solidFill>
                <a:schemeClr val="tx2"/>
              </a:solidFill>
            </a:endParaRPr>
          </a:p>
          <a:p>
            <a:endParaRPr lang="sl-SI" i="1" dirty="0" smtClean="0"/>
          </a:p>
          <a:p>
            <a:endParaRPr lang="sl-SI" dirty="0"/>
          </a:p>
          <a:p>
            <a:endParaRPr lang="sl-SI" dirty="0"/>
          </a:p>
        </p:txBody>
      </p:sp>
      <p:grpSp>
        <p:nvGrpSpPr>
          <p:cNvPr id="5" name="Skupina 4"/>
          <p:cNvGrpSpPr/>
          <p:nvPr/>
        </p:nvGrpSpPr>
        <p:grpSpPr>
          <a:xfrm>
            <a:off x="4355976" y="279629"/>
            <a:ext cx="4479682" cy="1513286"/>
            <a:chOff x="0" y="-28802"/>
            <a:chExt cx="6793954" cy="1382553"/>
          </a:xfrm>
        </p:grpSpPr>
        <p:sp>
          <p:nvSpPr>
            <p:cNvPr id="6" name="Zaobljeni pravokotnik 5"/>
            <p:cNvSpPr/>
            <p:nvPr/>
          </p:nvSpPr>
          <p:spPr>
            <a:xfrm>
              <a:off x="0" y="-28802"/>
              <a:ext cx="6793954" cy="138255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Zaobljeni pravokotnik 4"/>
            <p:cNvSpPr/>
            <p:nvPr/>
          </p:nvSpPr>
          <p:spPr>
            <a:xfrm>
              <a:off x="40492" y="11692"/>
              <a:ext cx="6429488" cy="11082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800" b="1" kern="1200" dirty="0" smtClean="0">
                  <a:solidFill>
                    <a:schemeClr val="bg1"/>
                  </a:solidFill>
                  <a:latin typeface="Calibri" pitchFamily="34" charset="0"/>
                </a:rPr>
                <a:t>1. korak: na pričetku razvijanja koncepta. R</a:t>
              </a:r>
              <a:r>
                <a:rPr lang="sl-SI" sz="1800" b="1" u="sng" kern="1200" dirty="0" smtClean="0">
                  <a:solidFill>
                    <a:schemeClr val="bg1"/>
                  </a:solidFill>
                  <a:latin typeface="Calibri" pitchFamily="34" charset="0"/>
                </a:rPr>
                <a:t>aziskuje motivacijo, pričakovanja, poglede, razumevanje</a:t>
              </a:r>
              <a:r>
                <a:rPr lang="sl-SI" sz="1800" b="1" kern="1200" dirty="0" smtClean="0">
                  <a:solidFill>
                    <a:schemeClr val="bg1"/>
                  </a:solidFill>
                  <a:latin typeface="Calibri" pitchFamily="34" charset="0"/>
                </a:rPr>
                <a:t>, spoznanja in zmote o zasnovi projekta.</a:t>
              </a:r>
              <a:endParaRPr lang="sl-SI" sz="1800" b="1" kern="12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979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247677"/>
            <a:ext cx="4320480" cy="1008112"/>
          </a:xfrm>
        </p:spPr>
        <p:txBody>
          <a:bodyPr/>
          <a:lstStyle/>
          <a:p>
            <a:r>
              <a:rPr lang="sl-SI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/>
            </a:r>
            <a:br>
              <a:rPr lang="sl-SI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sl-SI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SODELOVAN JE: </a:t>
            </a:r>
            <a: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/>
            </a:r>
            <a:br>
              <a:rPr lang="sl-SI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sl-SI" sz="2000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sumativna</a:t>
            </a:r>
            <a:r>
              <a:rPr lang="sl-SI" sz="20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 evalvacija </a:t>
            </a:r>
            <a:br>
              <a:rPr lang="sl-SI" sz="2000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r>
              <a:rPr lang="sl-SI" sz="1600" dirty="0" smtClean="0">
                <a:latin typeface="Calibri" panose="020F0502020204030204" pitchFamily="34" charset="0"/>
              </a:rPr>
              <a:t>Emona</a:t>
            </a:r>
            <a:r>
              <a:rPr lang="sl-SI" sz="1600" dirty="0">
                <a:latin typeface="Calibri" panose="020F0502020204030204" pitchFamily="34" charset="0"/>
              </a:rPr>
              <a:t>: mesto v imperiju</a:t>
            </a:r>
            <a:r>
              <a:rPr lang="sl-SI" sz="16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endParaRPr lang="sl-SI" sz="1800" dirty="0">
              <a:latin typeface="Calibri" pitchFamily="34" charset="0"/>
            </a:endParaRPr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27656119"/>
              </p:ext>
            </p:extLst>
          </p:nvPr>
        </p:nvGraphicFramePr>
        <p:xfrm>
          <a:off x="395536" y="2276872"/>
          <a:ext cx="815034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4826385" y="334589"/>
            <a:ext cx="3744416" cy="1800201"/>
            <a:chOff x="1259673" y="1411357"/>
            <a:chExt cx="4920413" cy="3136414"/>
          </a:xfrm>
        </p:grpSpPr>
        <p:sp>
          <p:nvSpPr>
            <p:cNvPr id="7" name="Zaobljeni pravokotnik 6"/>
            <p:cNvSpPr/>
            <p:nvPr/>
          </p:nvSpPr>
          <p:spPr>
            <a:xfrm>
              <a:off x="1259673" y="1411357"/>
              <a:ext cx="4920413" cy="313641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412348"/>
                <a:satOff val="-59202"/>
                <a:lumOff val="19020"/>
                <a:alphaOff val="0"/>
              </a:schemeClr>
            </a:fillRef>
            <a:effectRef idx="0">
              <a:schemeClr val="accent4">
                <a:hueOff val="10412348"/>
                <a:satOff val="-59202"/>
                <a:lumOff val="1902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Zaobljeni pravokotnik 4"/>
            <p:cNvSpPr/>
            <p:nvPr/>
          </p:nvSpPr>
          <p:spPr>
            <a:xfrm>
              <a:off x="1382516" y="1613705"/>
              <a:ext cx="4520787" cy="28052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800" b="1" kern="1200" dirty="0" smtClean="0">
                  <a:solidFill>
                    <a:schemeClr val="bg1"/>
                  </a:solidFill>
                  <a:latin typeface="Calibri" pitchFamily="34" charset="0"/>
                </a:rPr>
                <a:t>3. zaključni korak: dogaja se po dokončanju projekta, ko je razstava postavljena: ocenjujemo UČINKE, merimo ali </a:t>
              </a:r>
              <a:r>
                <a:rPr lang="sl-SI" sz="1800" b="1" u="sng" kern="1200" dirty="0" smtClean="0">
                  <a:solidFill>
                    <a:schemeClr val="bg1"/>
                  </a:solidFill>
                  <a:latin typeface="Calibri" pitchFamily="34" charset="0"/>
                </a:rPr>
                <a:t>(ni)smo dosegli, kar smo nameravali doseči</a:t>
              </a:r>
              <a:endParaRPr lang="sl-SI" sz="1800" b="1" u="sng" kern="12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084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C000"/>
                </a:solidFill>
                <a:latin typeface="Calibri" pitchFamily="34" charset="0"/>
              </a:rPr>
              <a:t>Vloga  </a:t>
            </a:r>
            <a:r>
              <a:rPr lang="sl-SI" dirty="0" err="1" smtClean="0">
                <a:solidFill>
                  <a:srgbClr val="FFC000"/>
                </a:solidFill>
                <a:latin typeface="Calibri" pitchFamily="34" charset="0"/>
              </a:rPr>
              <a:t>UPORABNIKa</a:t>
            </a:r>
            <a:r>
              <a:rPr lang="sl-SI" dirty="0" smtClean="0">
                <a:solidFill>
                  <a:srgbClr val="FFC000"/>
                </a:solidFill>
                <a:latin typeface="Calibri" pitchFamily="34" charset="0"/>
              </a:rPr>
              <a:t> SE spreminja …</a:t>
            </a:r>
            <a:endParaRPr lang="sl-SI" dirty="0">
              <a:solidFill>
                <a:srgbClr val="FFC000"/>
              </a:solidFill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491073"/>
              </p:ext>
            </p:extLst>
          </p:nvPr>
        </p:nvGraphicFramePr>
        <p:xfrm>
          <a:off x="539552" y="1988840"/>
          <a:ext cx="7924800" cy="361795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62400"/>
                <a:gridCol w="3962400"/>
              </a:tblGrid>
              <a:tr h="864096">
                <a:tc>
                  <a:txBody>
                    <a:bodyPr/>
                    <a:lstStyle/>
                    <a:p>
                      <a:r>
                        <a:rPr lang="sl-SI" sz="1800" b="0" dirty="0" smtClean="0">
                          <a:latin typeface="Calibri" pitchFamily="34" charset="0"/>
                        </a:rPr>
                        <a:t>IZ:</a:t>
                      </a:r>
                      <a:endParaRPr lang="sl-SI" sz="1800" b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800" b="0" dirty="0" smtClean="0">
                          <a:latin typeface="Calibri" pitchFamily="34" charset="0"/>
                        </a:rPr>
                        <a:t>V:  </a:t>
                      </a:r>
                      <a:endParaRPr lang="sl-SI" sz="1800" b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sl-SI" sz="2800" dirty="0" smtClean="0">
                          <a:latin typeface="Calibri" pitchFamily="34" charset="0"/>
                        </a:rPr>
                        <a:t>Del  masovnega</a:t>
                      </a:r>
                      <a:r>
                        <a:rPr lang="sl-SI" sz="2800" baseline="0" dirty="0" smtClean="0">
                          <a:latin typeface="Calibri" pitchFamily="34" charset="0"/>
                        </a:rPr>
                        <a:t> občinstva </a:t>
                      </a:r>
                      <a:endParaRPr lang="sl-SI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dirty="0" smtClean="0">
                          <a:latin typeface="Calibri" pitchFamily="34" charset="0"/>
                        </a:rPr>
                        <a:t>Posameznik ali družbena skupina</a:t>
                      </a:r>
                      <a:endParaRPr lang="sl-SI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sl-SI" sz="2800" dirty="0" smtClean="0">
                          <a:latin typeface="Calibri" pitchFamily="34" charset="0"/>
                        </a:rPr>
                        <a:t>Sprejema</a:t>
                      </a:r>
                      <a:r>
                        <a:rPr lang="sl-SI" sz="2800" baseline="0" dirty="0" smtClean="0">
                          <a:latin typeface="Calibri" pitchFamily="34" charset="0"/>
                        </a:rPr>
                        <a:t> informacije</a:t>
                      </a:r>
                      <a:endParaRPr lang="sl-SI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dirty="0" smtClean="0">
                          <a:latin typeface="Calibri" pitchFamily="34" charset="0"/>
                        </a:rPr>
                        <a:t>Soudeleženec na poti odkrivanja</a:t>
                      </a:r>
                      <a:endParaRPr lang="sl-SI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sl-SI" sz="2800" dirty="0" smtClean="0">
                          <a:latin typeface="Calibri" pitchFamily="34" charset="0"/>
                        </a:rPr>
                        <a:t>Pasivni sprejemnik</a:t>
                      </a:r>
                      <a:endParaRPr lang="sl-SI" sz="2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dirty="0" smtClean="0">
                          <a:latin typeface="Calibri" pitchFamily="34" charset="0"/>
                        </a:rPr>
                        <a:t>Aktivno</a:t>
                      </a:r>
                      <a:r>
                        <a:rPr lang="sl-SI" sz="2800" baseline="0" dirty="0" smtClean="0">
                          <a:latin typeface="Calibri" pitchFamily="34" charset="0"/>
                        </a:rPr>
                        <a:t> prispeva</a:t>
                      </a:r>
                      <a:endParaRPr lang="sl-SI" sz="2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4800" cy="490066"/>
          </a:xfrm>
        </p:spPr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>
                <a:solidFill>
                  <a:srgbClr val="FFC000"/>
                </a:solidFill>
              </a:rPr>
              <a:t>SE TUDI </a:t>
            </a:r>
            <a:r>
              <a:rPr lang="sl-SI" dirty="0" smtClean="0">
                <a:solidFill>
                  <a:srgbClr val="FFC000"/>
                </a:solidFill>
                <a:latin typeface="Calibri" pitchFamily="34" charset="0"/>
              </a:rPr>
              <a:t>Vloga  MUZEJA spreminja?</a:t>
            </a:r>
            <a:endParaRPr lang="sl-SI" dirty="0">
              <a:solidFill>
                <a:srgbClr val="FFC000"/>
              </a:solidFill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33729967"/>
              </p:ext>
            </p:extLst>
          </p:nvPr>
        </p:nvGraphicFramePr>
        <p:xfrm>
          <a:off x="467544" y="1052736"/>
          <a:ext cx="7924800" cy="478007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962400"/>
                <a:gridCol w="3962400"/>
              </a:tblGrid>
              <a:tr h="775515">
                <a:tc>
                  <a:txBody>
                    <a:bodyPr/>
                    <a:lstStyle/>
                    <a:p>
                      <a:r>
                        <a:rPr lang="sl-SI" sz="2400" dirty="0" smtClean="0">
                          <a:latin typeface="Calibri" pitchFamily="34" charset="0"/>
                        </a:rPr>
                        <a:t>IZ:</a:t>
                      </a:r>
                      <a:endParaRPr lang="sl-SI" sz="2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V:  </a:t>
                      </a:r>
                      <a:endParaRPr lang="sl-SI" sz="2400" dirty="0"/>
                    </a:p>
                  </a:txBody>
                  <a:tcPr/>
                </a:tc>
              </a:tr>
              <a:tr h="636320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avtoriteta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partner</a:t>
                      </a:r>
                      <a:endParaRPr lang="sl-SI" sz="2400" dirty="0"/>
                    </a:p>
                  </a:txBody>
                  <a:tcPr/>
                </a:tc>
              </a:tr>
              <a:tr h="636320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Deli znanje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Podpira učenje</a:t>
                      </a:r>
                      <a:endParaRPr lang="sl-SI" sz="2400" dirty="0"/>
                    </a:p>
                  </a:txBody>
                  <a:tcPr/>
                </a:tc>
              </a:tr>
              <a:tr h="636320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Oblikuje statične</a:t>
                      </a:r>
                      <a:r>
                        <a:rPr lang="sl-SI" sz="2400" baseline="0" dirty="0" smtClean="0"/>
                        <a:t> razstave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Ustvarja prožna</a:t>
                      </a:r>
                      <a:r>
                        <a:rPr lang="sl-SI" sz="2400" baseline="0" dirty="0" smtClean="0"/>
                        <a:t> učna okolja</a:t>
                      </a:r>
                      <a:endParaRPr lang="sl-SI" sz="2400" dirty="0"/>
                    </a:p>
                  </a:txBody>
                  <a:tcPr/>
                </a:tc>
              </a:tr>
              <a:tr h="636320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Nudi informacije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Postavlja vprašanja</a:t>
                      </a:r>
                      <a:endParaRPr lang="sl-SI" sz="2400" dirty="0"/>
                    </a:p>
                  </a:txBody>
                  <a:tcPr/>
                </a:tc>
              </a:tr>
              <a:tr h="795411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Kaže programe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Ustvarja učna orodja in spodbuja dialog</a:t>
                      </a:r>
                      <a:endParaRPr lang="sl-SI" sz="2400" dirty="0"/>
                    </a:p>
                  </a:txBody>
                  <a:tcPr/>
                </a:tc>
              </a:tr>
              <a:tr h="636320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Zaprta sporočila in pomeni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Raznolika sporočila in pomeni</a:t>
                      </a:r>
                      <a:endParaRPr lang="sl-SI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7584" y="2420888"/>
            <a:ext cx="7772400" cy="1951856"/>
          </a:xfrm>
        </p:spPr>
        <p:txBody>
          <a:bodyPr/>
          <a:lstStyle/>
          <a:p>
            <a:pPr algn="ctr">
              <a:buNone/>
            </a:pPr>
            <a:r>
              <a:rPr lang="sl-SI" sz="3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HVALA ZA POZORNOST</a:t>
            </a:r>
            <a:endParaRPr lang="sl-SI" sz="36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>
              <a:buNone/>
            </a:pPr>
            <a:r>
              <a:rPr lang="sl-SI" sz="3600" b="1" u="sng" dirty="0" err="1">
                <a:solidFill>
                  <a:schemeClr val="tx2">
                    <a:lumMod val="75000"/>
                  </a:schemeClr>
                </a:solidFill>
                <a:hlinkClick r:id="rId2"/>
              </a:rPr>
              <a:t>b</a:t>
            </a:r>
            <a:r>
              <a:rPr lang="sl-SI" sz="3600" b="1" u="sng" dirty="0" err="1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orut.rovsnik@mgml.si</a:t>
            </a:r>
            <a:endParaRPr lang="sl-SI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sl-SI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78098"/>
          </a:xfrm>
        </p:spPr>
        <p:txBody>
          <a:bodyPr/>
          <a:lstStyle/>
          <a:p>
            <a:r>
              <a:rPr lang="sl-SI" dirty="0" smtClean="0"/>
              <a:t>MODEL  NAČRTOVANJA  INTERPRETACIJE</a:t>
            </a:r>
            <a:endParaRPr lang="sl-SI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58195172"/>
              </p:ext>
            </p:extLst>
          </p:nvPr>
        </p:nvGraphicFramePr>
        <p:xfrm>
          <a:off x="611560" y="1340769"/>
          <a:ext cx="7924800" cy="511256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440160"/>
                <a:gridCol w="6484640"/>
              </a:tblGrid>
              <a:tr h="1022515">
                <a:tc>
                  <a:txBody>
                    <a:bodyPr/>
                    <a:lstStyle/>
                    <a:p>
                      <a:r>
                        <a:rPr lang="sl-SI" sz="2800" b="1" dirty="0" smtClean="0">
                          <a:solidFill>
                            <a:srgbClr val="FFC000"/>
                          </a:solidFill>
                        </a:rPr>
                        <a:t>KOMU</a:t>
                      </a:r>
                      <a:endParaRPr lang="sl-SI" sz="2800" b="1" dirty="0">
                        <a:solidFill>
                          <a:srgbClr val="FFC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b="0" dirty="0" smtClean="0">
                          <a:solidFill>
                            <a:schemeClr val="tx2"/>
                          </a:solidFill>
                        </a:rPr>
                        <a:t>ciljne skupine, njihove potrebe in pričakovanja, naše</a:t>
                      </a:r>
                      <a:r>
                        <a:rPr lang="sl-SI" sz="2800" b="0" baseline="0" dirty="0" smtClean="0">
                          <a:solidFill>
                            <a:schemeClr val="tx2"/>
                          </a:solidFill>
                        </a:rPr>
                        <a:t> želje</a:t>
                      </a:r>
                      <a:endParaRPr lang="sl-SI" sz="2800" b="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1236329">
                <a:tc>
                  <a:txBody>
                    <a:bodyPr/>
                    <a:lstStyle/>
                    <a:p>
                      <a:r>
                        <a:rPr lang="sl-SI" sz="2800" b="1" dirty="0" smtClean="0"/>
                        <a:t>KAJ</a:t>
                      </a:r>
                      <a:endParaRPr lang="sl-SI" sz="2800" b="1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b="0" dirty="0" smtClean="0"/>
                        <a:t>predmete, umetnine, čas,</a:t>
                      </a:r>
                      <a:r>
                        <a:rPr lang="sl-SI" sz="2800" b="0" baseline="0" dirty="0" smtClean="0"/>
                        <a:t> kraj, ljudi, teme, probleme</a:t>
                      </a:r>
                      <a:endParaRPr lang="sl-SI" sz="2800" b="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1617393">
                <a:tc>
                  <a:txBody>
                    <a:bodyPr/>
                    <a:lstStyle/>
                    <a:p>
                      <a:r>
                        <a:rPr lang="sl-SI" sz="2800" b="1" dirty="0" smtClean="0">
                          <a:solidFill>
                            <a:srgbClr val="FFC000"/>
                          </a:solidFill>
                        </a:rPr>
                        <a:t>ZAKAJ</a:t>
                      </a:r>
                      <a:endParaRPr lang="sl-SI" sz="2800" b="1" dirty="0">
                        <a:solidFill>
                          <a:srgbClr val="FFC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b="0" dirty="0" smtClean="0">
                          <a:solidFill>
                            <a:schemeClr val="tx2"/>
                          </a:solidFill>
                        </a:rPr>
                        <a:t>cilji</a:t>
                      </a:r>
                      <a:r>
                        <a:rPr lang="sl-SI" sz="2800" b="0" baseline="0" dirty="0" smtClean="0">
                          <a:solidFill>
                            <a:schemeClr val="tx2"/>
                          </a:solidFill>
                        </a:rPr>
                        <a:t> in učinki, dobrobiti za:  uporabnike, zbirke / predmete, za ustanovo, za  skupnost              evalvacija -  kako preverjati</a:t>
                      </a:r>
                      <a:endParaRPr lang="sl-SI" sz="2800" b="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1236329">
                <a:tc>
                  <a:txBody>
                    <a:bodyPr/>
                    <a:lstStyle/>
                    <a:p>
                      <a:r>
                        <a:rPr lang="sl-SI" sz="2800" b="1" dirty="0" smtClean="0"/>
                        <a:t>KAKO</a:t>
                      </a:r>
                      <a:endParaRPr lang="sl-SI" sz="28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800" b="0" dirty="0" smtClean="0"/>
                        <a:t>strategija </a:t>
                      </a:r>
                      <a:r>
                        <a:rPr lang="sl-SI" sz="2800" b="0" baseline="0" dirty="0" smtClean="0"/>
                        <a:t> in zasnove postavitve, orodja in metode interpretacije</a:t>
                      </a:r>
                      <a:endParaRPr lang="sl-SI" sz="2800" b="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esna puščica 3"/>
          <p:cNvSpPr/>
          <p:nvPr/>
        </p:nvSpPr>
        <p:spPr>
          <a:xfrm>
            <a:off x="7092280" y="4221088"/>
            <a:ext cx="504056" cy="242316"/>
          </a:xfrm>
          <a:prstGeom prst="rightArrow">
            <a:avLst>
              <a:gd name="adj1" fmla="val 27130"/>
              <a:gd name="adj2" fmla="val 538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15616" y="1124744"/>
            <a:ext cx="67687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>
                <a:latin typeface="Calibri" panose="020F0502020204030204" pitchFamily="34" charset="0"/>
              </a:rPr>
              <a:t>»Dober muzej je tisti, iz katerega človek pride z boljšimi občutki kot je vstopil« </a:t>
            </a:r>
            <a:r>
              <a:rPr lang="sl-SI" dirty="0" smtClean="0">
                <a:latin typeface="Calibri" panose="020F0502020204030204" pitchFamily="34" charset="0"/>
              </a:rPr>
              <a:t>… in še …</a:t>
            </a:r>
          </a:p>
          <a:p>
            <a:r>
              <a:rPr lang="sl-SI" b="1" dirty="0" smtClean="0">
                <a:latin typeface="Calibri" panose="020F0502020204030204" pitchFamily="34" charset="0"/>
              </a:rPr>
              <a:t>»</a:t>
            </a:r>
            <a:r>
              <a:rPr lang="sl-SI" b="1" dirty="0">
                <a:latin typeface="Calibri" panose="020F0502020204030204" pitchFamily="34" charset="0"/>
              </a:rPr>
              <a:t>dejavnik dobrega počutja </a:t>
            </a:r>
            <a:r>
              <a:rPr lang="sl-SI" b="1" dirty="0" smtClean="0">
                <a:latin typeface="Calibri" panose="020F0502020204030204" pitchFamily="34" charset="0"/>
              </a:rPr>
              <a:t>je odvisen </a:t>
            </a:r>
            <a:r>
              <a:rPr lang="sl-SI" b="1" dirty="0">
                <a:latin typeface="Calibri" panose="020F0502020204030204" pitchFamily="34" charset="0"/>
              </a:rPr>
              <a:t>tudi </a:t>
            </a:r>
            <a:r>
              <a:rPr lang="sl-SI" b="1" dirty="0">
                <a:solidFill>
                  <a:srgbClr val="FFC000"/>
                </a:solidFill>
                <a:latin typeface="Calibri" panose="020F0502020204030204" pitchFamily="34" charset="0"/>
              </a:rPr>
              <a:t>kdo je ta oseba in kaj prinese s seboj v muzej v smislu izobrazbe, izkušenj in osebne zgodbe«. </a:t>
            </a:r>
            <a:endParaRPr lang="sl-SI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3419872" y="34290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dirty="0">
                <a:latin typeface="Calibri" panose="020F0502020204030204" pitchFamily="34" charset="0"/>
              </a:rPr>
              <a:t>Kenneth Hudson</a:t>
            </a:r>
            <a:r>
              <a:rPr lang="sl-SI" dirty="0" smtClean="0">
                <a:latin typeface="Calibri" panose="020F0502020204030204" pitchFamily="34" charset="0"/>
              </a:rPr>
              <a:t>, </a:t>
            </a:r>
            <a:r>
              <a:rPr lang="sl-SI" dirty="0">
                <a:latin typeface="Calibri" panose="020F0502020204030204" pitchFamily="34" charset="0"/>
              </a:rPr>
              <a:t>avtor koncepta Javne kakovosti muzeja (</a:t>
            </a:r>
            <a:r>
              <a:rPr lang="sl-SI" dirty="0" err="1">
                <a:latin typeface="Calibri" panose="020F0502020204030204" pitchFamily="34" charset="0"/>
              </a:rPr>
              <a:t>Public</a:t>
            </a:r>
            <a:r>
              <a:rPr lang="sl-SI" dirty="0">
                <a:latin typeface="Calibri" panose="020F0502020204030204" pitchFamily="34" charset="0"/>
              </a:rPr>
              <a:t> </a:t>
            </a:r>
            <a:r>
              <a:rPr lang="sl-SI" dirty="0" err="1">
                <a:latin typeface="Calibri" panose="020F0502020204030204" pitchFamily="34" charset="0"/>
              </a:rPr>
              <a:t>Quality</a:t>
            </a:r>
            <a:r>
              <a:rPr lang="sl-SI" dirty="0">
                <a:latin typeface="Calibri" panose="020F0502020204030204" pitchFamily="34" charset="0"/>
              </a:rPr>
              <a:t>) in ustanovitelja EMYE (Evropske muzejske nagrade leta</a:t>
            </a:r>
            <a:r>
              <a:rPr lang="sl-SI" dirty="0" smtClean="0">
                <a:latin typeface="Calibri" panose="020F0502020204030204" pitchFamily="34" charset="0"/>
              </a:rPr>
              <a:t>) v 80 letih 20. stoletja</a:t>
            </a:r>
            <a:endParaRPr lang="sl-SI" dirty="0">
              <a:latin typeface="Calibri" panose="020F0502020204030204" pitchFamily="34" charset="0"/>
            </a:endParaRPr>
          </a:p>
        </p:txBody>
      </p:sp>
      <p:pic>
        <p:nvPicPr>
          <p:cNvPr id="6146" name="Picture 2" descr="C:\Users\BorutRovsnik\Pictures\SLUŽBENO DO 2014\KENNETH Hud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70" y="3276021"/>
            <a:ext cx="2358106" cy="1953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59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2411761" y="379611"/>
            <a:ext cx="3400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sz="28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Obisk je v upadanju …</a:t>
            </a:r>
            <a:endParaRPr lang="sl-SI" sz="28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63829" y="913075"/>
            <a:ext cx="8229600" cy="28309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None/>
            </a:pPr>
            <a:r>
              <a:rPr lang="sl-SI" altLang="sl-SI" sz="2400" dirty="0" smtClean="0"/>
              <a:t>V EU se kaže splošen upad  udeležbe v večini kulturnih dejavnosti</a:t>
            </a:r>
            <a:endParaRPr lang="en-US" altLang="sl-SI" sz="2400" dirty="0" smtClean="0"/>
          </a:p>
          <a:p>
            <a:pPr marL="0" indent="0" fontAlgn="auto">
              <a:buNone/>
            </a:pPr>
            <a:r>
              <a:rPr lang="sl-SI" altLang="sl-SI" sz="2400" dirty="0" smtClean="0"/>
              <a:t>Samo </a:t>
            </a:r>
            <a:r>
              <a:rPr lang="en-US" altLang="sl-SI" sz="2400" dirty="0" smtClean="0"/>
              <a:t>37% </a:t>
            </a:r>
            <a:r>
              <a:rPr lang="sl-SI" altLang="sl-SI" sz="2400" dirty="0" smtClean="0"/>
              <a:t>Evropejcev je leta 2013 obiskalo muzeje ali galerije</a:t>
            </a:r>
            <a:r>
              <a:rPr lang="sl-SI" altLang="sl-SI" sz="2400" dirty="0"/>
              <a:t> </a:t>
            </a:r>
            <a:r>
              <a:rPr lang="sl-SI" altLang="sl-SI" sz="2400" dirty="0" smtClean="0"/>
              <a:t>– padec navzdol v letu 2007 in 2013.</a:t>
            </a:r>
            <a:endParaRPr lang="en-US" altLang="sl-SI" sz="2400" dirty="0" smtClean="0"/>
          </a:p>
          <a:p>
            <a:pPr algn="r" fontAlgn="auto">
              <a:buFont typeface="Arial" charset="0"/>
              <a:buNone/>
            </a:pPr>
            <a:r>
              <a:rPr lang="en-GB" altLang="sl-SI" sz="1400" dirty="0" smtClean="0"/>
              <a:t>European Commission (2013) </a:t>
            </a:r>
            <a:r>
              <a:rPr lang="en-GB" altLang="sl-SI" sz="1400" i="1" dirty="0" smtClean="0"/>
              <a:t>Eurobarometer 399: Cultural Access and Participation, </a:t>
            </a:r>
            <a:r>
              <a:rPr lang="en-GB" altLang="sl-SI" sz="1400" dirty="0" smtClean="0"/>
              <a:t>European Commission: Directorate-General for Education and Culture</a:t>
            </a:r>
          </a:p>
          <a:p>
            <a:pPr fontAlgn="auto">
              <a:buFont typeface="Arial" charset="0"/>
              <a:buNone/>
            </a:pPr>
            <a:r>
              <a:rPr lang="sl-SI" altLang="sl-SI" sz="2400" dirty="0" smtClean="0"/>
              <a:t>Starejša občinstva nadaljujejo z obiskovanjem, medtem ko  se padec dogaja večinoma pri mladih, dobro izobraženih, manj zavzetih.</a:t>
            </a:r>
            <a:endParaRPr lang="en-GB" altLang="sl-SI" sz="2400" dirty="0" smtClean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6674" y="3933056"/>
            <a:ext cx="8229600" cy="9906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sl-SI" sz="2800" cap="none" dirty="0" smtClean="0">
                <a:solidFill>
                  <a:srgbClr val="FFC000"/>
                </a:solidFill>
                <a:latin typeface="Calibri" panose="020F0502020204030204" pitchFamily="34" charset="0"/>
              </a:rPr>
              <a:t>Muzejski  obisk postaja  za večino ljudi periferna/ postranska  stvar</a:t>
            </a:r>
            <a:endParaRPr lang="en-GB" sz="2800" cap="none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568413"/>
              </p:ext>
            </p:extLst>
          </p:nvPr>
        </p:nvGraphicFramePr>
        <p:xfrm>
          <a:off x="683569" y="4922887"/>
          <a:ext cx="748883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Pogostost</a:t>
                      </a:r>
                      <a:r>
                        <a:rPr lang="sl-SI" sz="2000" baseline="0" dirty="0" smtClean="0"/>
                        <a:t> obiska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Slovenija</a:t>
                      </a:r>
                      <a:endParaRPr lang="sl-SI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dirty="0" smtClean="0"/>
                        <a:t>Velika Britanija</a:t>
                      </a:r>
                      <a:endParaRPr lang="sl-SI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/>
                        <a:t>1x</a:t>
                      </a:r>
                      <a:r>
                        <a:rPr lang="sl-SI" sz="2000" b="0" baseline="0" dirty="0" smtClean="0"/>
                        <a:t> na leto</a:t>
                      </a:r>
                      <a:endParaRPr lang="sl-SI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/>
                        <a:t>36%</a:t>
                      </a:r>
                      <a:endParaRPr lang="sl-SI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/>
                        <a:t>50%</a:t>
                      </a:r>
                      <a:endParaRPr lang="sl-SI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/>
                        <a:t>3-4x na leto</a:t>
                      </a:r>
                      <a:endParaRPr lang="sl-SI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/>
                        <a:t>7%</a:t>
                      </a:r>
                      <a:endParaRPr lang="sl-SI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/>
                        <a:t>17%</a:t>
                      </a:r>
                      <a:endParaRPr lang="sl-SI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/>
                        <a:t>Več</a:t>
                      </a:r>
                      <a:r>
                        <a:rPr lang="sl-SI" sz="2000" b="0" baseline="0" dirty="0" smtClean="0"/>
                        <a:t> kot 4x</a:t>
                      </a:r>
                      <a:endParaRPr lang="sl-SI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/>
                        <a:t>6% več kot 5x</a:t>
                      </a:r>
                      <a:endParaRPr lang="sl-SI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2000" b="0" dirty="0" smtClean="0"/>
                        <a:t>3-4% mesečno</a:t>
                      </a:r>
                      <a:endParaRPr lang="sl-SI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8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7924800" cy="724942"/>
          </a:xfrm>
        </p:spPr>
        <p:txBody>
          <a:bodyPr/>
          <a:lstStyle/>
          <a:p>
            <a:r>
              <a:rPr lang="sl-SI" b="1" dirty="0" smtClean="0"/>
              <a:t>Od  obiskovalca  do </a:t>
            </a:r>
            <a:r>
              <a:rPr lang="sl-SI" b="1" dirty="0"/>
              <a:t>uporabnika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09600" y="1268760"/>
            <a:ext cx="79248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b="1" dirty="0"/>
              <a:t>Dva </a:t>
            </a:r>
            <a:r>
              <a:rPr lang="sl-SI" sz="2400" b="1" dirty="0" smtClean="0"/>
              <a:t>koraka:   </a:t>
            </a:r>
            <a:endParaRPr lang="sl-SI" sz="2400" dirty="0"/>
          </a:p>
          <a:p>
            <a:pPr lvl="0"/>
            <a:r>
              <a:rPr lang="sl-SI" sz="2400" b="1" dirty="0"/>
              <a:t>Globlje </a:t>
            </a:r>
            <a:r>
              <a:rPr lang="sl-SI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razumevanje dejanskih in potencialnih </a:t>
            </a:r>
            <a:r>
              <a:rPr lang="sl-SI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občinstev</a:t>
            </a:r>
            <a:r>
              <a:rPr lang="sl-SI" sz="2400" b="1" dirty="0" smtClean="0"/>
              <a:t>: </a:t>
            </a:r>
          </a:p>
          <a:p>
            <a:pPr marL="0" lvl="0" indent="0">
              <a:buNone/>
            </a:pPr>
            <a:r>
              <a:rPr lang="sl-SI" sz="2400" b="1" dirty="0" smtClean="0">
                <a:sym typeface="Wingdings"/>
              </a:rPr>
              <a:t>       </a:t>
            </a:r>
            <a:r>
              <a:rPr lang="sl-SI" sz="2400" b="1" dirty="0" smtClean="0"/>
              <a:t>demografske značilnosti</a:t>
            </a:r>
          </a:p>
          <a:p>
            <a:pPr marL="0" lvl="0" indent="0">
              <a:buNone/>
            </a:pPr>
            <a:r>
              <a:rPr lang="sl-SI" sz="2400" b="1" dirty="0" smtClean="0">
                <a:sym typeface="Wingdings"/>
              </a:rPr>
              <a:t>       </a:t>
            </a:r>
            <a:r>
              <a:rPr lang="sl-SI" sz="2400" b="1" dirty="0" smtClean="0"/>
              <a:t>dinamike </a:t>
            </a:r>
            <a:r>
              <a:rPr lang="sl-SI" sz="2400" b="1" dirty="0"/>
              <a:t>novih </a:t>
            </a:r>
            <a:r>
              <a:rPr lang="sl-SI" sz="2400" b="1" dirty="0" smtClean="0"/>
              <a:t>generacij </a:t>
            </a:r>
          </a:p>
          <a:p>
            <a:pPr marL="0" lvl="0" indent="0">
              <a:buNone/>
            </a:pPr>
            <a:r>
              <a:rPr lang="sl-SI" sz="2400" b="1" dirty="0" smtClean="0">
                <a:sym typeface="Wingdings"/>
              </a:rPr>
              <a:t>       </a:t>
            </a:r>
            <a:r>
              <a:rPr lang="sl-SI" sz="2400" b="1" dirty="0" smtClean="0"/>
              <a:t>motivacije </a:t>
            </a:r>
            <a:r>
              <a:rPr lang="sl-SI" sz="2400" b="1" dirty="0"/>
              <a:t>in </a:t>
            </a:r>
            <a:r>
              <a:rPr lang="sl-SI" sz="2400" b="1" dirty="0" smtClean="0"/>
              <a:t>izbire </a:t>
            </a:r>
            <a:r>
              <a:rPr lang="sl-SI" sz="2400" b="1" dirty="0"/>
              <a:t>pri koriščenju prostega </a:t>
            </a:r>
            <a:r>
              <a:rPr lang="sl-SI" sz="2400" b="1" dirty="0" smtClean="0"/>
              <a:t>časa</a:t>
            </a:r>
            <a:endParaRPr lang="sl-SI" sz="2400" dirty="0"/>
          </a:p>
          <a:p>
            <a:pPr lvl="0"/>
            <a:r>
              <a:rPr lang="sl-SI" sz="2400" b="1" dirty="0"/>
              <a:t>Proces </a:t>
            </a:r>
            <a:r>
              <a:rPr lang="sl-SI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izgrajevanja odnosov za daljši </a:t>
            </a:r>
            <a:r>
              <a:rPr lang="sl-SI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čas</a:t>
            </a:r>
            <a:r>
              <a:rPr lang="sl-SI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</a:p>
          <a:p>
            <a:pPr marL="0" lvl="0" indent="0">
              <a:buNone/>
            </a:pPr>
            <a:r>
              <a:rPr lang="sl-SI" sz="2400" b="1" dirty="0" smtClean="0">
                <a:sym typeface="Wingdings"/>
              </a:rPr>
              <a:t>       </a:t>
            </a:r>
            <a:r>
              <a:rPr lang="sl-SI" sz="2400" b="1" dirty="0" smtClean="0"/>
              <a:t>osvojiti </a:t>
            </a:r>
            <a:r>
              <a:rPr lang="sl-SI" sz="2400" b="1" dirty="0"/>
              <a:t>srca in </a:t>
            </a:r>
            <a:r>
              <a:rPr lang="sl-SI" sz="2400" b="1" dirty="0" smtClean="0"/>
              <a:t>misli </a:t>
            </a:r>
          </a:p>
          <a:p>
            <a:pPr marL="0" lvl="0" indent="0">
              <a:buNone/>
            </a:pPr>
            <a:r>
              <a:rPr lang="sl-SI" sz="2400" b="1" dirty="0" smtClean="0">
                <a:sym typeface="Wingdings"/>
              </a:rPr>
              <a:t>       </a:t>
            </a:r>
            <a:r>
              <a:rPr lang="sl-SI" sz="2400" b="1" dirty="0" smtClean="0"/>
              <a:t>spodbujati </a:t>
            </a:r>
            <a:r>
              <a:rPr lang="sl-SI" sz="2400" b="1" dirty="0"/>
              <a:t>obiske realno v muzeju in digitalno na </a:t>
            </a:r>
            <a:r>
              <a:rPr lang="sl-SI" sz="2400" b="1" dirty="0" smtClean="0"/>
              <a:t>spletu</a:t>
            </a:r>
          </a:p>
          <a:p>
            <a:pPr marL="0" lvl="0" indent="0">
              <a:buNone/>
            </a:pPr>
            <a:r>
              <a:rPr lang="sl-SI" sz="2400" b="1" dirty="0" smtClean="0">
                <a:sym typeface="Wingdings"/>
              </a:rPr>
              <a:t>       </a:t>
            </a:r>
            <a:r>
              <a:rPr lang="sl-SI" sz="2400" b="1" dirty="0" smtClean="0"/>
              <a:t>ustvarjati </a:t>
            </a:r>
            <a:r>
              <a:rPr lang="sl-SI" sz="2400" b="1" dirty="0"/>
              <a:t>svojo podobo in vzdušje </a:t>
            </a:r>
            <a:r>
              <a:rPr lang="sl-SI" sz="2400" b="1" dirty="0" smtClean="0"/>
              <a:t>pripadnosti </a:t>
            </a:r>
            <a:endParaRPr lang="sl-SI" sz="2400" dirty="0"/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330600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cap="none" dirty="0">
                <a:latin typeface="Calibri" panose="020F0502020204030204" pitchFamily="34" charset="0"/>
              </a:rPr>
              <a:t>P</a:t>
            </a:r>
            <a:r>
              <a:rPr lang="sl-SI" sz="2000" cap="none" dirty="0" smtClean="0">
                <a:latin typeface="Calibri" panose="020F0502020204030204" pitchFamily="34" charset="0"/>
              </a:rPr>
              <a:t>rvi korak: </a:t>
            </a:r>
            <a:br>
              <a:rPr lang="sl-SI" sz="2000" cap="none" dirty="0" smtClean="0">
                <a:latin typeface="Calibri" panose="020F0502020204030204" pitchFamily="34" charset="0"/>
              </a:rPr>
            </a:br>
            <a: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razumevanje </a:t>
            </a:r>
            <a:r>
              <a:rPr lang="sl-SI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dejanskih in potencialnih </a:t>
            </a:r>
            <a:r>
              <a:rPr lang="sl-SI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občinstev</a:t>
            </a:r>
            <a:endParaRPr lang="sl-SI" sz="24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539552" y="1600200"/>
            <a:ext cx="7994848" cy="4997152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b="1" dirty="0" smtClean="0">
                <a:solidFill>
                  <a:srgbClr val="FFC000"/>
                </a:solidFill>
              </a:rPr>
              <a:t>1. SEGMENTIRANJE   OBČINSTVA</a:t>
            </a:r>
            <a:r>
              <a:rPr lang="sl-SI" sz="2400" b="1" dirty="0">
                <a:solidFill>
                  <a:srgbClr val="FFC000"/>
                </a:solidFill>
              </a:rPr>
              <a:t>  </a:t>
            </a:r>
            <a:r>
              <a:rPr lang="sl-SI" sz="2400" b="1" dirty="0" smtClean="0"/>
              <a:t>- segmenti  (= </a:t>
            </a:r>
            <a:r>
              <a:rPr lang="sl-SI" sz="2400" dirty="0" smtClean="0"/>
              <a:t>skupine z </a:t>
            </a:r>
            <a:r>
              <a:rPr lang="sl-SI" sz="2400" b="1" dirty="0" smtClean="0"/>
              <a:t>enakim </a:t>
            </a:r>
            <a:r>
              <a:rPr lang="sl-SI" sz="2400" b="1" dirty="0"/>
              <a:t>ali </a:t>
            </a:r>
            <a:r>
              <a:rPr lang="sl-SI" sz="2400" b="1" dirty="0" smtClean="0"/>
              <a:t>podobnim načino</a:t>
            </a:r>
            <a:r>
              <a:rPr lang="sl-SI" sz="2400" b="1" dirty="0"/>
              <a:t>m</a:t>
            </a:r>
            <a:r>
              <a:rPr lang="sl-SI" sz="2400" b="1" dirty="0" smtClean="0"/>
              <a:t> vedenja</a:t>
            </a:r>
            <a:r>
              <a:rPr lang="sl-SI" sz="2400" dirty="0" smtClean="0"/>
              <a:t> </a:t>
            </a:r>
            <a:r>
              <a:rPr lang="sl-SI" sz="2400" dirty="0"/>
              <a:t>in </a:t>
            </a:r>
            <a:r>
              <a:rPr lang="sl-SI" sz="2400" b="1" dirty="0" smtClean="0"/>
              <a:t>potrebami)</a:t>
            </a:r>
            <a:r>
              <a:rPr lang="sl-SI" sz="2400" dirty="0" smtClean="0"/>
              <a:t>  </a:t>
            </a:r>
            <a:endParaRPr lang="sl-SI" sz="2400" dirty="0"/>
          </a:p>
          <a:p>
            <a:pPr lvl="0"/>
            <a:r>
              <a:rPr lang="sl-SI" sz="2400" dirty="0" smtClean="0"/>
              <a:t>Po demografiji</a:t>
            </a:r>
            <a:r>
              <a:rPr lang="sl-SI" sz="2400" dirty="0"/>
              <a:t>: starost, </a:t>
            </a:r>
            <a:r>
              <a:rPr lang="sl-SI" sz="2400" dirty="0" smtClean="0"/>
              <a:t>spol</a:t>
            </a:r>
            <a:endParaRPr lang="sl-SI" sz="2400" dirty="0"/>
          </a:p>
          <a:p>
            <a:pPr lvl="0"/>
            <a:r>
              <a:rPr lang="sl-SI" sz="2400" dirty="0" smtClean="0"/>
              <a:t>Po geografiji</a:t>
            </a:r>
            <a:r>
              <a:rPr lang="sl-SI" sz="2400" dirty="0"/>
              <a:t>: lokalni prebivalec, dnevni izletnik, </a:t>
            </a:r>
            <a:r>
              <a:rPr lang="sl-SI" sz="2400" dirty="0" smtClean="0"/>
              <a:t>turist – domači, tuji</a:t>
            </a:r>
            <a:endParaRPr lang="sl-SI" sz="2400" dirty="0"/>
          </a:p>
          <a:p>
            <a:pPr lvl="0"/>
            <a:r>
              <a:rPr lang="sl-SI" sz="2400" dirty="0" smtClean="0"/>
              <a:t>Po delovnem  mestu (ne kvalificirani, kvalificirani</a:t>
            </a:r>
            <a:r>
              <a:rPr lang="sl-SI" sz="2400" dirty="0"/>
              <a:t> </a:t>
            </a:r>
            <a:r>
              <a:rPr lang="sl-SI" sz="2400" dirty="0" smtClean="0"/>
              <a:t>delavec, … strokovni, visoko strokovni)</a:t>
            </a:r>
            <a:endParaRPr lang="sl-SI" sz="2400" dirty="0"/>
          </a:p>
          <a:p>
            <a:pPr lvl="0"/>
            <a:r>
              <a:rPr lang="sl-SI" sz="2400" dirty="0" smtClean="0"/>
              <a:t>izobrazbi </a:t>
            </a:r>
            <a:r>
              <a:rPr lang="sl-SI" sz="2400" dirty="0"/>
              <a:t>( osnovna, srednja, višja in visoka)</a:t>
            </a:r>
          </a:p>
          <a:p>
            <a:pPr lvl="0"/>
            <a:r>
              <a:rPr lang="sl-SI" sz="2400" dirty="0" smtClean="0"/>
              <a:t>Po zanimanjih in konjičkih (UNI 3, član športnega, kulturnega, </a:t>
            </a:r>
            <a:r>
              <a:rPr lang="sl-SI" sz="2400" dirty="0"/>
              <a:t>zgod. </a:t>
            </a:r>
            <a:r>
              <a:rPr lang="sl-SI" sz="2400" dirty="0" smtClean="0"/>
              <a:t>društva, kluba)</a:t>
            </a:r>
            <a:endParaRPr lang="sl-SI" sz="2400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4633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908720"/>
          </a:xfrm>
        </p:spPr>
        <p:txBody>
          <a:bodyPr/>
          <a:lstStyle/>
          <a:p>
            <a:r>
              <a:rPr lang="sl-SI" sz="2000" cap="none" dirty="0" smtClean="0">
                <a:latin typeface="Calibri" panose="020F0502020204030204" pitchFamily="34" charset="0"/>
              </a:rPr>
              <a:t>Primer</a:t>
            </a:r>
            <a:r>
              <a:rPr lang="sl-SI" sz="2400" dirty="0">
                <a:latin typeface="Calibri" panose="020F0502020204030204" pitchFamily="34" charset="0"/>
              </a:rPr>
              <a:t>:</a:t>
            </a:r>
            <a:r>
              <a:rPr lang="sl-SI" sz="2400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sl-SI" sz="2400" dirty="0">
                <a:latin typeface="Calibri" panose="020F0502020204030204" pitchFamily="34" charset="0"/>
              </a:rPr>
              <a:t>Mestni muzej </a:t>
            </a:r>
            <a:r>
              <a:rPr lang="sl-SI" sz="2400" dirty="0" err="1">
                <a:latin typeface="Calibri" panose="020F0502020204030204" pitchFamily="34" charset="0"/>
              </a:rPr>
              <a:t>ljubljana</a:t>
            </a:r>
            <a:r>
              <a:rPr lang="sl-SI" sz="2400" dirty="0">
                <a:latin typeface="Calibri" panose="020F0502020204030204" pitchFamily="34" charset="0"/>
              </a:rPr>
              <a:t/>
            </a:r>
            <a:br>
              <a:rPr lang="sl-SI" sz="2400" dirty="0">
                <a:latin typeface="Calibri" panose="020F0502020204030204" pitchFamily="34" charset="0"/>
              </a:rPr>
            </a:br>
            <a:r>
              <a:rPr lang="sl-SI" sz="2400" dirty="0" err="1">
                <a:latin typeface="Calibri" panose="020F0502020204030204" pitchFamily="34" charset="0"/>
              </a:rPr>
              <a:t>SegmentIRANJE</a:t>
            </a:r>
            <a:r>
              <a:rPr lang="sl-SI" sz="2400" dirty="0">
                <a:latin typeface="Calibri" panose="020F0502020204030204" pitchFamily="34" charset="0"/>
              </a:rPr>
              <a:t>  </a:t>
            </a:r>
            <a:r>
              <a:rPr lang="sl-SI" sz="2400" dirty="0" smtClean="0">
                <a:latin typeface="Calibri" panose="020F0502020204030204" pitchFamily="34" charset="0"/>
              </a:rPr>
              <a:t>občinstva  2012 – 2014</a:t>
            </a:r>
            <a:endParaRPr lang="sl-SI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3073774"/>
              </p:ext>
            </p:extLst>
          </p:nvPr>
        </p:nvGraphicFramePr>
        <p:xfrm>
          <a:off x="107504" y="2903409"/>
          <a:ext cx="8712968" cy="3954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Predm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574904"/>
              </p:ext>
            </p:extLst>
          </p:nvPr>
        </p:nvGraphicFramePr>
        <p:xfrm>
          <a:off x="467544" y="930256"/>
          <a:ext cx="8352928" cy="1860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Worksheet" r:id="rId6" imgW="9067713" imgH="2047879" progId="Excel.Sheet.12">
                  <p:embed/>
                </p:oleObj>
              </mc:Choice>
              <mc:Fallback>
                <p:oleObj name="Worksheet" r:id="rId6" imgW="9067713" imgH="2047879" progId="Excel.Sheet.12">
                  <p:embed/>
                  <p:pic>
                    <p:nvPicPr>
                      <p:cNvPr id="0" name="Predme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930256"/>
                        <a:ext cx="8352928" cy="18601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64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4229</TotalTime>
  <Words>2932</Words>
  <Application>Microsoft Office PowerPoint</Application>
  <PresentationFormat>Diaprojekcija na zaslonu (4:3)</PresentationFormat>
  <Paragraphs>310</Paragraphs>
  <Slides>34</Slides>
  <Notes>17</Notes>
  <HiddenSlides>0</HiddenSlides>
  <MMClips>0</MMClips>
  <ScaleCrop>false</ScaleCrop>
  <HeadingPairs>
    <vt:vector size="8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34</vt:i4>
      </vt:variant>
    </vt:vector>
  </HeadingPairs>
  <TitlesOfParts>
    <vt:vector size="41" baseType="lpstr">
      <vt:lpstr>Arial</vt:lpstr>
      <vt:lpstr>Arial Narrow</vt:lpstr>
      <vt:lpstr>Calibri</vt:lpstr>
      <vt:lpstr>Times New Roman</vt:lpstr>
      <vt:lpstr>Wingdings</vt:lpstr>
      <vt:lpstr>Horizont</vt:lpstr>
      <vt:lpstr>Worksheet</vt:lpstr>
      <vt:lpstr>PowerPointova predstavitev</vt:lpstr>
      <vt:lpstr>6 NAČEL INTERPRETACIJE ( Freeman Tilden, 1957) </vt:lpstr>
      <vt:lpstr>   Preobrazbe INTERPRETACIJE  NA  RAZSTAVAH  v 21. stoletju </vt:lpstr>
      <vt:lpstr>MODEL  NAČRTOVANJA  INTERPRETACIJE</vt:lpstr>
      <vt:lpstr>PowerPointova predstavitev</vt:lpstr>
      <vt:lpstr>PowerPointova predstavitev</vt:lpstr>
      <vt:lpstr>Od  obiskovalca  do uporabnika </vt:lpstr>
      <vt:lpstr>Prvi korak:  razumevanje dejanskih in potencialnih občinstev</vt:lpstr>
      <vt:lpstr>Primer: Mestni muzej ljubljana SegmentIRANJE  občinstva  2012 – 2014</vt:lpstr>
      <vt:lpstr>    2. PREGLED OBISKOVALCEV </vt:lpstr>
      <vt:lpstr> Primer :PREPOZNAVNOST LJUBLJANSKIH MUZEJEV IN GALERIJ: NM, SEM, MAO, MGLC in MML (2011): 470 vprašanih, 50% ne-obiskovalcev v m/g</vt:lpstr>
      <vt:lpstr>Zakaj se ljudje udeležujejo prostočasnih …  </vt:lpstr>
      <vt:lpstr>Zakaj ljudje prihajajo V MUZEJ / GALERIjo?  </vt:lpstr>
      <vt:lpstr>PowerPointova predstavitev</vt:lpstr>
      <vt:lpstr>MOTIVACIJE POVEZANE Z OSEBNO  IDENTITETO TIPOLOGIJA (John Falk ) </vt:lpstr>
      <vt:lpstr>Aplikacija TIPOLOGIJE MOTIVACIJ  PRI INTERPRETACIJI RAZSTAV (PO J. Falku)</vt:lpstr>
      <vt:lpstr>     Primer: RAZLOGI ZA OBISK RAZSTAVE Emona: mesto v imperiju  </vt:lpstr>
      <vt:lpstr> </vt:lpstr>
      <vt:lpstr>Kaj še zmanJšuje obisk v muzejih ?  </vt:lpstr>
      <vt:lpstr> obiskovalci  v  prihodnosti?  TRENDI in NAPOVEDI </vt:lpstr>
      <vt:lpstr> Od  obiskovalca  do uporabnika : proces izgrajevanja odnosov za daljši čas</vt:lpstr>
      <vt:lpstr>  A. Profiliranje  obiskovalcev - poosebljenje odnosov </vt:lpstr>
      <vt:lpstr>Profiliranje obiskovalcev V mGML </vt:lpstr>
      <vt:lpstr>         B. Uporaba socialnih omrežij  (facebook, twitter, flikr, wikipedia, linkedin) </vt:lpstr>
      <vt:lpstr>Primer:  Brooklyn Museum v New Yorku</vt:lpstr>
      <vt:lpstr>C. Povezati  se  s skupnostmi</vt:lpstr>
      <vt:lpstr>   </vt:lpstr>
      <vt:lpstr>… sodelovalni muzej (The participatory Museum) ?</vt:lpstr>
      <vt:lpstr>  Primer : MUZEJ IN GALERIJE MESTA LJUBLJANA </vt:lpstr>
      <vt:lpstr>SODELOVAN JE:  Začetna evalvacija  Primer: JOŽE PLEČNIK, UNIVERZALNI UMETNIK </vt:lpstr>
      <vt:lpstr> SODELOVAN JE:  sumativna evalvacija  Emona: mesto v imperiju </vt:lpstr>
      <vt:lpstr>Vloga  UPORABNIKa SE spreminja …</vt:lpstr>
      <vt:lpstr> SE TUDI Vloga  MUZEJA spreminja?</vt:lpstr>
      <vt:lpstr>PowerPointova predstavitev</vt:lpstr>
    </vt:vector>
  </TitlesOfParts>
  <Company>MML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KAJ JE EVALVACIJA ?</dc:title>
  <dc:creator>Tine Horvat</dc:creator>
  <cp:lastModifiedBy>borut rovsnik</cp:lastModifiedBy>
  <cp:revision>333</cp:revision>
  <cp:lastPrinted>1601-01-01T00:00:00Z</cp:lastPrinted>
  <dcterms:created xsi:type="dcterms:W3CDTF">2004-05-27T14:42:02Z</dcterms:created>
  <dcterms:modified xsi:type="dcterms:W3CDTF">2015-11-22T10:59:33Z</dcterms:modified>
</cp:coreProperties>
</file>