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ED86E-93F7-49E9-917E-E363FE62F0A3}" type="datetimeFigureOut">
              <a:rPr lang="sl-SI" smtClean="0"/>
              <a:t>31.5.2013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5E487-053F-4C6D-84B4-DCEEAE311A2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75307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ED86E-93F7-49E9-917E-E363FE62F0A3}" type="datetimeFigureOut">
              <a:rPr lang="sl-SI" smtClean="0"/>
              <a:t>31.5.2013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5E487-053F-4C6D-84B4-DCEEAE311A2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72512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ED86E-93F7-49E9-917E-E363FE62F0A3}" type="datetimeFigureOut">
              <a:rPr lang="sl-SI" smtClean="0"/>
              <a:t>31.5.2013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5E487-053F-4C6D-84B4-DCEEAE311A2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32444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ED86E-93F7-49E9-917E-E363FE62F0A3}" type="datetimeFigureOut">
              <a:rPr lang="sl-SI" smtClean="0"/>
              <a:t>31.5.2013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5E487-053F-4C6D-84B4-DCEEAE311A2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85568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ED86E-93F7-49E9-917E-E363FE62F0A3}" type="datetimeFigureOut">
              <a:rPr lang="sl-SI" smtClean="0"/>
              <a:t>31.5.2013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5E487-053F-4C6D-84B4-DCEEAE311A2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31088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ED86E-93F7-49E9-917E-E363FE62F0A3}" type="datetimeFigureOut">
              <a:rPr lang="sl-SI" smtClean="0"/>
              <a:t>31.5.2013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5E487-053F-4C6D-84B4-DCEEAE311A2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77924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ED86E-93F7-49E9-917E-E363FE62F0A3}" type="datetimeFigureOut">
              <a:rPr lang="sl-SI" smtClean="0"/>
              <a:t>31.5.2013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5E487-053F-4C6D-84B4-DCEEAE311A2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31336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ED86E-93F7-49E9-917E-E363FE62F0A3}" type="datetimeFigureOut">
              <a:rPr lang="sl-SI" smtClean="0"/>
              <a:t>31.5.2013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5E487-053F-4C6D-84B4-DCEEAE311A2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42172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ED86E-93F7-49E9-917E-E363FE62F0A3}" type="datetimeFigureOut">
              <a:rPr lang="sl-SI" smtClean="0"/>
              <a:t>31.5.2013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5E487-053F-4C6D-84B4-DCEEAE311A2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56281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ED86E-93F7-49E9-917E-E363FE62F0A3}" type="datetimeFigureOut">
              <a:rPr lang="sl-SI" smtClean="0"/>
              <a:t>31.5.2013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5E487-053F-4C6D-84B4-DCEEAE311A2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20570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ED86E-93F7-49E9-917E-E363FE62F0A3}" type="datetimeFigureOut">
              <a:rPr lang="sl-SI" smtClean="0"/>
              <a:t>31.5.2013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5E487-053F-4C6D-84B4-DCEEAE311A2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87807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ED86E-93F7-49E9-917E-E363FE62F0A3}" type="datetimeFigureOut">
              <a:rPr lang="sl-SI" smtClean="0"/>
              <a:t>31.5.2013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5E487-053F-4C6D-84B4-DCEEAE311A2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27988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39552" y="2130425"/>
            <a:ext cx="8136904" cy="1470025"/>
          </a:xfrm>
        </p:spPr>
        <p:txBody>
          <a:bodyPr>
            <a:normAutofit fontScale="90000"/>
          </a:bodyPr>
          <a:lstStyle/>
          <a:p>
            <a:r>
              <a:rPr lang="sl-SI" b="1" dirty="0" smtClean="0"/>
              <a:t>Strokovna ekskurzija SMD v Francijo </a:t>
            </a:r>
            <a:br>
              <a:rPr lang="sl-SI" b="1" dirty="0" smtClean="0"/>
            </a:br>
            <a:r>
              <a:rPr lang="sl-SI" b="1" dirty="0" err="1" smtClean="0"/>
              <a:t>Lens</a:t>
            </a:r>
            <a:r>
              <a:rPr lang="sl-SI" b="1" dirty="0" smtClean="0"/>
              <a:t> - Pariz</a:t>
            </a:r>
            <a:endParaRPr lang="sl-SI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4365104"/>
            <a:ext cx="6400800" cy="1273696"/>
          </a:xfrm>
        </p:spPr>
        <p:txBody>
          <a:bodyPr/>
          <a:lstStyle/>
          <a:p>
            <a:r>
              <a:rPr lang="sl-SI" b="1" dirty="0" smtClean="0">
                <a:solidFill>
                  <a:srgbClr val="FF0000"/>
                </a:solidFill>
              </a:rPr>
              <a:t>18. – 22. april 2013</a:t>
            </a:r>
            <a:endParaRPr lang="sl-SI" b="1" dirty="0">
              <a:solidFill>
                <a:srgbClr val="FF000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257363" y="1124744"/>
            <a:ext cx="856895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4000" b="1" dirty="0" smtClean="0">
                <a:solidFill>
                  <a:srgbClr val="FF0000"/>
                </a:solidFill>
              </a:rPr>
              <a:t>Strokovna ekskurzija SMD v Francijo </a:t>
            </a:r>
            <a:br>
              <a:rPr lang="sl-SI" sz="4000" b="1" dirty="0" smtClean="0">
                <a:solidFill>
                  <a:srgbClr val="FF0000"/>
                </a:solidFill>
              </a:rPr>
            </a:br>
            <a:r>
              <a:rPr lang="sl-SI" sz="4000" b="1" dirty="0" err="1" smtClean="0">
                <a:solidFill>
                  <a:srgbClr val="FF0000"/>
                </a:solidFill>
              </a:rPr>
              <a:t>Lens</a:t>
            </a:r>
            <a:r>
              <a:rPr lang="sl-SI" sz="4000" b="1" dirty="0" smtClean="0">
                <a:solidFill>
                  <a:srgbClr val="FF0000"/>
                </a:solidFill>
              </a:rPr>
              <a:t> – Pariz</a:t>
            </a:r>
          </a:p>
          <a:p>
            <a:pPr algn="ctr"/>
            <a:endParaRPr lang="sl-SI" sz="4000" b="1" dirty="0">
              <a:solidFill>
                <a:srgbClr val="FF0000"/>
              </a:solidFill>
            </a:endParaRPr>
          </a:p>
          <a:p>
            <a:pPr algn="ctr"/>
            <a:r>
              <a:rPr lang="sl-SI" sz="3200" b="1" dirty="0" smtClean="0">
                <a:solidFill>
                  <a:srgbClr val="FF0000"/>
                </a:solidFill>
              </a:rPr>
              <a:t>18.-22. aprila 2013</a:t>
            </a:r>
            <a:endParaRPr lang="sl-SI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48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74"/>
            <a:ext cx="9144000" cy="6858000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251520" y="3105835"/>
            <a:ext cx="871296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l-SI" b="1" dirty="0" smtClean="0"/>
          </a:p>
          <a:p>
            <a:pPr algn="ctr"/>
            <a:endParaRPr lang="sl-SI" b="1" dirty="0"/>
          </a:p>
          <a:p>
            <a:pPr algn="ctr"/>
            <a:endParaRPr lang="sl-SI" b="1" dirty="0" smtClean="0"/>
          </a:p>
          <a:p>
            <a:pPr algn="ctr"/>
            <a:endParaRPr lang="sl-SI" b="1" dirty="0"/>
          </a:p>
          <a:p>
            <a:pPr algn="ctr"/>
            <a:endParaRPr lang="sl-SI" b="1" dirty="0" smtClean="0"/>
          </a:p>
          <a:p>
            <a:pPr algn="ctr"/>
            <a:endParaRPr lang="sl-SI" b="1" dirty="0"/>
          </a:p>
          <a:p>
            <a:pPr algn="ctr"/>
            <a:endParaRPr lang="sl-SI" b="1" dirty="0" smtClean="0"/>
          </a:p>
          <a:p>
            <a:pPr algn="ctr"/>
            <a:endParaRPr lang="sl-SI" b="1" dirty="0"/>
          </a:p>
          <a:p>
            <a:pPr algn="ctr"/>
            <a:endParaRPr lang="sl-SI" b="1" dirty="0"/>
          </a:p>
          <a:p>
            <a:pPr algn="ctr"/>
            <a:r>
              <a:rPr lang="sl-SI" sz="2400" b="1" dirty="0" err="1" smtClean="0">
                <a:solidFill>
                  <a:srgbClr val="FF0000"/>
                </a:solidFill>
              </a:rPr>
              <a:t>Musée</a:t>
            </a:r>
            <a:r>
              <a:rPr lang="sl-SI" sz="2400" b="1" dirty="0" smtClean="0">
                <a:solidFill>
                  <a:srgbClr val="FF0000"/>
                </a:solidFill>
              </a:rPr>
              <a:t> d‘</a:t>
            </a:r>
            <a:r>
              <a:rPr lang="sl-SI" sz="2400" b="1" dirty="0" err="1" smtClean="0">
                <a:solidFill>
                  <a:srgbClr val="FF0000"/>
                </a:solidFill>
              </a:rPr>
              <a:t>Orsay</a:t>
            </a:r>
            <a:endParaRPr lang="sl-SI" sz="2400" b="1" dirty="0" smtClean="0">
              <a:solidFill>
                <a:srgbClr val="FF0000"/>
              </a:solidFill>
            </a:endParaRPr>
          </a:p>
          <a:p>
            <a:pPr algn="ctr"/>
            <a:r>
              <a:rPr lang="sl-SI" sz="2400" b="1" dirty="0" smtClean="0">
                <a:solidFill>
                  <a:srgbClr val="FF0000"/>
                </a:solidFill>
              </a:rPr>
              <a:t>Ko železniška postaja postane umetnostni muzej, gre pa res celo stoletje noter.</a:t>
            </a:r>
            <a:endParaRPr lang="sl-SI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9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323528" y="3105835"/>
            <a:ext cx="83529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l-SI" b="1" dirty="0" smtClean="0"/>
          </a:p>
          <a:p>
            <a:pPr algn="ctr"/>
            <a:endParaRPr lang="sl-SI" b="1" dirty="0"/>
          </a:p>
          <a:p>
            <a:pPr algn="ctr"/>
            <a:endParaRPr lang="sl-SI" b="1" dirty="0" smtClean="0"/>
          </a:p>
          <a:p>
            <a:pPr algn="ctr"/>
            <a:endParaRPr lang="sl-SI" b="1" dirty="0"/>
          </a:p>
          <a:p>
            <a:pPr algn="ctr"/>
            <a:endParaRPr lang="sl-SI" b="1" dirty="0" smtClean="0"/>
          </a:p>
          <a:p>
            <a:pPr algn="ctr"/>
            <a:endParaRPr lang="sl-SI" b="1" dirty="0"/>
          </a:p>
          <a:p>
            <a:pPr algn="ctr"/>
            <a:endParaRPr lang="sl-SI" b="1" dirty="0" smtClean="0"/>
          </a:p>
          <a:p>
            <a:pPr algn="ctr"/>
            <a:endParaRPr lang="sl-SI" b="1" dirty="0"/>
          </a:p>
          <a:p>
            <a:pPr algn="ctr"/>
            <a:endParaRPr lang="sl-SI" b="1" dirty="0" smtClean="0"/>
          </a:p>
          <a:p>
            <a:pPr algn="ctr"/>
            <a:endParaRPr lang="sl-SI" b="1" dirty="0"/>
          </a:p>
          <a:p>
            <a:pPr algn="ctr"/>
            <a:r>
              <a:rPr lang="sl-SI" b="1" dirty="0" smtClean="0"/>
              <a:t>Čakajoče na zvezo so nas ob 17:30 postavili pred vrata!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0176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31"/>
            <a:ext cx="9144000" cy="6858000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179512" y="3105835"/>
            <a:ext cx="87849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l-SI" b="1" dirty="0" smtClean="0"/>
          </a:p>
          <a:p>
            <a:pPr algn="ctr"/>
            <a:endParaRPr lang="sl-SI" b="1" dirty="0"/>
          </a:p>
          <a:p>
            <a:pPr algn="ctr"/>
            <a:endParaRPr lang="sl-SI" b="1" dirty="0" smtClean="0"/>
          </a:p>
          <a:p>
            <a:pPr algn="ctr"/>
            <a:endParaRPr lang="sl-SI" b="1" dirty="0"/>
          </a:p>
          <a:p>
            <a:pPr algn="ctr"/>
            <a:endParaRPr lang="sl-SI" b="1" dirty="0" smtClean="0"/>
          </a:p>
          <a:p>
            <a:pPr algn="ctr"/>
            <a:endParaRPr lang="sl-SI" b="1" dirty="0"/>
          </a:p>
          <a:p>
            <a:pPr algn="ctr"/>
            <a:endParaRPr lang="sl-SI" b="1" dirty="0" smtClean="0"/>
          </a:p>
          <a:p>
            <a:pPr algn="ctr"/>
            <a:endParaRPr lang="sl-SI" b="1" dirty="0" smtClean="0"/>
          </a:p>
          <a:p>
            <a:pPr algn="ctr"/>
            <a:r>
              <a:rPr lang="sl-SI" sz="2400" b="1" dirty="0" err="1" smtClean="0">
                <a:solidFill>
                  <a:srgbClr val="FF0000"/>
                </a:solidFill>
              </a:rPr>
              <a:t>Giverny</a:t>
            </a:r>
            <a:endParaRPr lang="sl-SI" sz="2400" b="1" dirty="0" smtClean="0">
              <a:solidFill>
                <a:srgbClr val="FF0000"/>
              </a:solidFill>
            </a:endParaRPr>
          </a:p>
          <a:p>
            <a:pPr algn="ctr"/>
            <a:r>
              <a:rPr lang="sl-SI" sz="2400" b="1" dirty="0" smtClean="0">
                <a:solidFill>
                  <a:srgbClr val="FF0000"/>
                </a:solidFill>
              </a:rPr>
              <a:t>Dom Monet-</a:t>
            </a:r>
            <a:r>
              <a:rPr lang="sl-SI" sz="2400" b="1" dirty="0" err="1" smtClean="0">
                <a:solidFill>
                  <a:srgbClr val="FF0000"/>
                </a:solidFill>
              </a:rPr>
              <a:t>Hochedéjevih</a:t>
            </a:r>
            <a:r>
              <a:rPr lang="sl-SI" sz="2400" b="1" dirty="0" smtClean="0">
                <a:solidFill>
                  <a:srgbClr val="FF0000"/>
                </a:solidFill>
              </a:rPr>
              <a:t> je lep ob vsakem času, znajo pa ga </a:t>
            </a:r>
          </a:p>
          <a:p>
            <a:pPr algn="ctr"/>
            <a:r>
              <a:rPr lang="sl-SI" sz="2400" b="1" dirty="0" err="1" smtClean="0">
                <a:solidFill>
                  <a:srgbClr val="FF0000"/>
                </a:solidFill>
              </a:rPr>
              <a:t>zapoprati</a:t>
            </a:r>
            <a:r>
              <a:rPr lang="sl-SI" sz="2400" b="1" dirty="0" smtClean="0">
                <a:solidFill>
                  <a:srgbClr val="FF0000"/>
                </a:solidFill>
              </a:rPr>
              <a:t> pri blagajni v usodni </a:t>
            </a:r>
            <a:r>
              <a:rPr lang="sl-SI" sz="2400" b="1" dirty="0" err="1" smtClean="0">
                <a:solidFill>
                  <a:srgbClr val="FF0000"/>
                </a:solidFill>
              </a:rPr>
              <a:t>spregi</a:t>
            </a:r>
            <a:r>
              <a:rPr lang="sl-SI" sz="2400" b="1" dirty="0" smtClean="0">
                <a:solidFill>
                  <a:srgbClr val="FF0000"/>
                </a:solidFill>
              </a:rPr>
              <a:t> galskega temperamenta in luninih men.</a:t>
            </a:r>
            <a:endParaRPr lang="sl-SI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55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74"/>
            <a:ext cx="9144000" cy="6858000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179512" y="2828836"/>
            <a:ext cx="8784976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l-SI" b="1" dirty="0" smtClean="0">
              <a:solidFill>
                <a:srgbClr val="FF0000"/>
              </a:solidFill>
            </a:endParaRPr>
          </a:p>
          <a:p>
            <a:pPr algn="ctr"/>
            <a:endParaRPr lang="sl-SI" b="1" dirty="0">
              <a:solidFill>
                <a:srgbClr val="FF0000"/>
              </a:solidFill>
            </a:endParaRPr>
          </a:p>
          <a:p>
            <a:pPr algn="ctr"/>
            <a:endParaRPr lang="sl-SI" b="1" dirty="0" smtClean="0">
              <a:solidFill>
                <a:srgbClr val="FF0000"/>
              </a:solidFill>
            </a:endParaRPr>
          </a:p>
          <a:p>
            <a:pPr algn="ctr"/>
            <a:endParaRPr lang="sl-SI" b="1" dirty="0">
              <a:solidFill>
                <a:srgbClr val="FF0000"/>
              </a:solidFill>
            </a:endParaRPr>
          </a:p>
          <a:p>
            <a:pPr algn="ctr"/>
            <a:endParaRPr lang="sl-SI" b="1" dirty="0" smtClean="0">
              <a:solidFill>
                <a:srgbClr val="FF0000"/>
              </a:solidFill>
            </a:endParaRPr>
          </a:p>
          <a:p>
            <a:pPr algn="ctr"/>
            <a:endParaRPr lang="sl-SI" b="1" dirty="0">
              <a:solidFill>
                <a:srgbClr val="FF0000"/>
              </a:solidFill>
            </a:endParaRPr>
          </a:p>
          <a:p>
            <a:pPr algn="ctr"/>
            <a:endParaRPr lang="sl-SI" b="1" dirty="0" smtClean="0">
              <a:solidFill>
                <a:srgbClr val="FF0000"/>
              </a:solidFill>
            </a:endParaRPr>
          </a:p>
          <a:p>
            <a:pPr algn="ctr"/>
            <a:endParaRPr lang="sl-SI" b="1" dirty="0">
              <a:solidFill>
                <a:srgbClr val="FF0000"/>
              </a:solidFill>
            </a:endParaRPr>
          </a:p>
          <a:p>
            <a:pPr algn="ctr"/>
            <a:endParaRPr lang="sl-SI" b="1" dirty="0" smtClean="0">
              <a:solidFill>
                <a:srgbClr val="FF0000"/>
              </a:solidFill>
            </a:endParaRPr>
          </a:p>
          <a:p>
            <a:pPr algn="ctr"/>
            <a:endParaRPr lang="sl-SI" b="1" dirty="0">
              <a:solidFill>
                <a:srgbClr val="FF0000"/>
              </a:solidFill>
            </a:endParaRPr>
          </a:p>
          <a:p>
            <a:pPr algn="ctr"/>
            <a:endParaRPr lang="sl-SI" b="1" dirty="0" smtClean="0">
              <a:solidFill>
                <a:srgbClr val="FF0000"/>
              </a:solidFill>
            </a:endParaRPr>
          </a:p>
          <a:p>
            <a:pPr algn="ctr"/>
            <a:r>
              <a:rPr lang="sl-SI" sz="2400" b="1" dirty="0" smtClean="0">
                <a:solidFill>
                  <a:srgbClr val="FF0000"/>
                </a:solidFill>
              </a:rPr>
              <a:t>Monetov </a:t>
            </a:r>
            <a:r>
              <a:rPr lang="sl-SI" sz="2400" b="1" dirty="0" err="1" smtClean="0">
                <a:solidFill>
                  <a:srgbClr val="FF0000"/>
                </a:solidFill>
              </a:rPr>
              <a:t>nimfej</a:t>
            </a:r>
            <a:r>
              <a:rPr lang="sl-SI" sz="2400" b="1" dirty="0" smtClean="0">
                <a:solidFill>
                  <a:srgbClr val="FF0000"/>
                </a:solidFill>
              </a:rPr>
              <a:t> smo doživeli v pomladanskem hladu, kakršnega ni na nobeni od </a:t>
            </a:r>
            <a:r>
              <a:rPr lang="sl-SI" sz="2400" b="1" dirty="0" smtClean="0">
                <a:solidFill>
                  <a:srgbClr val="FF0000"/>
                </a:solidFill>
              </a:rPr>
              <a:t>njegovih 250 slik s tem motivom. </a:t>
            </a:r>
            <a:endParaRPr lang="sl-SI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64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74" y="0"/>
            <a:ext cx="5143500" cy="6858000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5292080" y="3105835"/>
            <a:ext cx="38519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l-SI" b="1" dirty="0" smtClean="0"/>
          </a:p>
          <a:p>
            <a:pPr algn="ctr"/>
            <a:endParaRPr lang="sl-SI" b="1" dirty="0"/>
          </a:p>
          <a:p>
            <a:pPr algn="ctr"/>
            <a:endParaRPr lang="sl-SI" b="1" dirty="0" smtClean="0"/>
          </a:p>
          <a:p>
            <a:pPr algn="ctr"/>
            <a:endParaRPr lang="sl-SI" b="1" dirty="0"/>
          </a:p>
          <a:p>
            <a:pPr algn="ctr"/>
            <a:endParaRPr lang="sl-SI" b="1" dirty="0" smtClean="0"/>
          </a:p>
          <a:p>
            <a:pPr algn="ctr"/>
            <a:r>
              <a:rPr lang="sl-SI" b="1" dirty="0" err="1" smtClean="0"/>
              <a:t>Saint</a:t>
            </a:r>
            <a:r>
              <a:rPr lang="sl-SI" b="1" dirty="0" smtClean="0"/>
              <a:t> Denis</a:t>
            </a:r>
            <a:endParaRPr lang="sl-SI" b="1" dirty="0"/>
          </a:p>
          <a:p>
            <a:pPr algn="ctr"/>
            <a:r>
              <a:rPr lang="sl-SI" b="1" dirty="0" smtClean="0"/>
              <a:t>V grobnici francoskih kraljev, na mestu</a:t>
            </a:r>
          </a:p>
          <a:p>
            <a:pPr algn="ctr"/>
            <a:r>
              <a:rPr lang="sl-SI" b="1" dirty="0" smtClean="0"/>
              <a:t>kjer je sv. Denis odložil svojo odsekano glavo, se je rodil </a:t>
            </a:r>
            <a:r>
              <a:rPr lang="sl-SI" b="1" i="1" dirty="0" smtClean="0"/>
              <a:t>opus </a:t>
            </a:r>
            <a:r>
              <a:rPr lang="sl-SI" b="1" i="1" dirty="0" err="1" smtClean="0"/>
              <a:t>francigenum</a:t>
            </a:r>
            <a:r>
              <a:rPr lang="sl-SI" b="1" i="1" dirty="0" smtClean="0"/>
              <a:t>,</a:t>
            </a:r>
            <a:endParaRPr lang="sl-SI" b="1" dirty="0" smtClean="0"/>
          </a:p>
          <a:p>
            <a:pPr algn="ctr"/>
            <a:r>
              <a:rPr lang="sl-SI" b="1" dirty="0" smtClean="0"/>
              <a:t>kasneje poimenovan gotika.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9434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81"/>
            <a:ext cx="9144000" cy="6858000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323528" y="2828836"/>
            <a:ext cx="8424936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l-SI" b="1" dirty="0" smtClean="0">
              <a:solidFill>
                <a:srgbClr val="FF0000"/>
              </a:solidFill>
            </a:endParaRPr>
          </a:p>
          <a:p>
            <a:pPr algn="ctr"/>
            <a:endParaRPr lang="sl-SI" b="1" dirty="0">
              <a:solidFill>
                <a:srgbClr val="FF0000"/>
              </a:solidFill>
            </a:endParaRPr>
          </a:p>
          <a:p>
            <a:pPr algn="ctr"/>
            <a:endParaRPr lang="sl-SI" b="1" dirty="0" smtClean="0">
              <a:solidFill>
                <a:srgbClr val="FF0000"/>
              </a:solidFill>
            </a:endParaRPr>
          </a:p>
          <a:p>
            <a:pPr algn="ctr"/>
            <a:endParaRPr lang="sl-SI" b="1" dirty="0">
              <a:solidFill>
                <a:srgbClr val="FF0000"/>
              </a:solidFill>
            </a:endParaRPr>
          </a:p>
          <a:p>
            <a:pPr algn="ctr"/>
            <a:endParaRPr lang="sl-SI" b="1" dirty="0" smtClean="0">
              <a:solidFill>
                <a:srgbClr val="FF0000"/>
              </a:solidFill>
            </a:endParaRPr>
          </a:p>
          <a:p>
            <a:pPr algn="ctr"/>
            <a:endParaRPr lang="sl-SI" b="1" dirty="0">
              <a:solidFill>
                <a:srgbClr val="FF0000"/>
              </a:solidFill>
            </a:endParaRPr>
          </a:p>
          <a:p>
            <a:pPr algn="ctr"/>
            <a:endParaRPr lang="sl-SI" b="1" dirty="0" smtClean="0">
              <a:solidFill>
                <a:srgbClr val="FF0000"/>
              </a:solidFill>
            </a:endParaRPr>
          </a:p>
          <a:p>
            <a:pPr algn="ctr"/>
            <a:endParaRPr lang="sl-SI" b="1" dirty="0">
              <a:solidFill>
                <a:srgbClr val="FF0000"/>
              </a:solidFill>
            </a:endParaRPr>
          </a:p>
          <a:p>
            <a:pPr algn="ctr"/>
            <a:endParaRPr lang="sl-SI" b="1" dirty="0" smtClean="0">
              <a:solidFill>
                <a:srgbClr val="FF0000"/>
              </a:solidFill>
            </a:endParaRPr>
          </a:p>
          <a:p>
            <a:pPr algn="ctr"/>
            <a:endParaRPr lang="sl-SI" b="1" dirty="0">
              <a:solidFill>
                <a:srgbClr val="FF0000"/>
              </a:solidFill>
            </a:endParaRPr>
          </a:p>
          <a:p>
            <a:pPr algn="ctr"/>
            <a:endParaRPr lang="sl-SI" b="1" dirty="0" smtClean="0">
              <a:solidFill>
                <a:srgbClr val="FF0000"/>
              </a:solidFill>
            </a:endParaRPr>
          </a:p>
          <a:p>
            <a:pPr algn="ctr"/>
            <a:r>
              <a:rPr lang="sl-SI" sz="2400" b="1" dirty="0" smtClean="0">
                <a:solidFill>
                  <a:srgbClr val="FF0000"/>
                </a:solidFill>
              </a:rPr>
              <a:t>Po stopinjah Ivane Kobilce na Marsovo polje. Ko je tu razstavljala, j</a:t>
            </a:r>
            <a:r>
              <a:rPr lang="sl-SI" sz="2400" b="1" dirty="0" smtClean="0">
                <a:solidFill>
                  <a:srgbClr val="FF0000"/>
                </a:solidFill>
              </a:rPr>
              <a:t>e bil Eifflov stolp star 1 leto!</a:t>
            </a:r>
            <a:r>
              <a:rPr lang="sl-SI" sz="2400" b="1" dirty="0" smtClean="0">
                <a:solidFill>
                  <a:srgbClr val="FF0000"/>
                </a:solidFill>
              </a:rPr>
              <a:t> </a:t>
            </a:r>
            <a:endParaRPr lang="sl-SI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00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5364088" y="3105835"/>
            <a:ext cx="36724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l-SI" b="1" dirty="0" smtClean="0"/>
          </a:p>
          <a:p>
            <a:pPr algn="ctr"/>
            <a:endParaRPr lang="sl-SI" b="1" dirty="0"/>
          </a:p>
          <a:p>
            <a:pPr algn="ctr"/>
            <a:endParaRPr lang="sl-SI" b="1" dirty="0" smtClean="0"/>
          </a:p>
          <a:p>
            <a:pPr algn="ctr"/>
            <a:endParaRPr lang="sl-SI" b="1" dirty="0"/>
          </a:p>
          <a:p>
            <a:pPr algn="ctr"/>
            <a:r>
              <a:rPr lang="sl-SI" b="1" dirty="0" smtClean="0"/>
              <a:t>Pred </a:t>
            </a:r>
            <a:r>
              <a:rPr lang="sl-SI" b="1" dirty="0" err="1" smtClean="0"/>
              <a:t>Notre</a:t>
            </a:r>
            <a:r>
              <a:rPr lang="sl-SI" b="1" dirty="0" smtClean="0"/>
              <a:t>-</a:t>
            </a:r>
            <a:r>
              <a:rPr lang="sl-SI" b="1" dirty="0" smtClean="0"/>
              <a:t>Dame</a:t>
            </a:r>
          </a:p>
          <a:p>
            <a:pPr algn="ctr"/>
            <a:endParaRPr lang="sl-SI" b="1" dirty="0"/>
          </a:p>
          <a:p>
            <a:pPr algn="ctr"/>
            <a:r>
              <a:rPr lang="sl-SI" b="1" dirty="0" smtClean="0"/>
              <a:t>Najvztrajnejši so celo vstopili v</a:t>
            </a:r>
          </a:p>
          <a:p>
            <a:pPr algn="ctr"/>
            <a:r>
              <a:rPr lang="sl-SI" b="1" dirty="0" smtClean="0"/>
              <a:t>najslavnejšo gotsko katedralo, </a:t>
            </a:r>
          </a:p>
          <a:p>
            <a:pPr algn="ctr"/>
            <a:r>
              <a:rPr lang="sl-SI" b="1" dirty="0" smtClean="0"/>
              <a:t>ki so ji slavo spletle Hugojeve</a:t>
            </a:r>
          </a:p>
          <a:p>
            <a:pPr algn="ctr"/>
            <a:r>
              <a:rPr lang="sl-SI" b="1" dirty="0" smtClean="0"/>
              <a:t>Gorgone in </a:t>
            </a:r>
            <a:r>
              <a:rPr lang="sl-SI" b="1" dirty="0" err="1" smtClean="0"/>
              <a:t>Quasimodo</a:t>
            </a:r>
            <a:r>
              <a:rPr lang="sl-SI" b="1" dirty="0" smtClean="0"/>
              <a:t>.</a:t>
            </a:r>
            <a:r>
              <a:rPr lang="sl-SI" b="1" dirty="0" smtClean="0"/>
              <a:t>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0608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74" y="0"/>
            <a:ext cx="9171474" cy="6878606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1259632" y="2828836"/>
            <a:ext cx="676875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l-SI" b="1" dirty="0" smtClean="0">
              <a:solidFill>
                <a:srgbClr val="FF0000"/>
              </a:solidFill>
            </a:endParaRPr>
          </a:p>
          <a:p>
            <a:pPr algn="ctr"/>
            <a:endParaRPr lang="sl-SI" b="1" dirty="0">
              <a:solidFill>
                <a:srgbClr val="FF0000"/>
              </a:solidFill>
            </a:endParaRPr>
          </a:p>
          <a:p>
            <a:pPr algn="ctr"/>
            <a:endParaRPr lang="sl-SI" b="1" dirty="0" smtClean="0">
              <a:solidFill>
                <a:srgbClr val="FF0000"/>
              </a:solidFill>
            </a:endParaRPr>
          </a:p>
          <a:p>
            <a:pPr algn="ctr"/>
            <a:endParaRPr lang="sl-SI" b="1" dirty="0">
              <a:solidFill>
                <a:srgbClr val="FF0000"/>
              </a:solidFill>
            </a:endParaRPr>
          </a:p>
          <a:p>
            <a:pPr algn="ctr"/>
            <a:endParaRPr lang="sl-SI" b="1" dirty="0" smtClean="0">
              <a:solidFill>
                <a:srgbClr val="FF0000"/>
              </a:solidFill>
            </a:endParaRPr>
          </a:p>
          <a:p>
            <a:pPr algn="ctr"/>
            <a:endParaRPr lang="sl-SI" b="1" dirty="0">
              <a:solidFill>
                <a:srgbClr val="FF0000"/>
              </a:solidFill>
            </a:endParaRPr>
          </a:p>
          <a:p>
            <a:pPr algn="ctr"/>
            <a:endParaRPr lang="sl-SI" b="1" dirty="0" smtClean="0">
              <a:solidFill>
                <a:srgbClr val="FF0000"/>
              </a:solidFill>
            </a:endParaRPr>
          </a:p>
          <a:p>
            <a:pPr algn="ctr"/>
            <a:endParaRPr lang="sl-SI" b="1" dirty="0">
              <a:solidFill>
                <a:srgbClr val="FF0000"/>
              </a:solidFill>
            </a:endParaRPr>
          </a:p>
          <a:p>
            <a:pPr algn="ctr"/>
            <a:endParaRPr lang="sl-SI" b="1" dirty="0" smtClean="0">
              <a:solidFill>
                <a:srgbClr val="FF0000"/>
              </a:solidFill>
            </a:endParaRPr>
          </a:p>
          <a:p>
            <a:pPr algn="ctr"/>
            <a:endParaRPr lang="sl-SI" b="1" dirty="0">
              <a:solidFill>
                <a:srgbClr val="FF0000"/>
              </a:solidFill>
            </a:endParaRPr>
          </a:p>
          <a:p>
            <a:pPr algn="ctr"/>
            <a:r>
              <a:rPr lang="sl-SI" sz="2400" b="1" dirty="0" smtClean="0">
                <a:solidFill>
                  <a:srgbClr val="FF0000"/>
                </a:solidFill>
              </a:rPr>
              <a:t>Naše </a:t>
            </a:r>
            <a:r>
              <a:rPr lang="sl-SI" sz="2400" b="1" dirty="0" err="1" smtClean="0">
                <a:solidFill>
                  <a:srgbClr val="FF0000"/>
                </a:solidFill>
              </a:rPr>
              <a:t>gracije</a:t>
            </a:r>
            <a:r>
              <a:rPr lang="sl-SI" sz="2400" b="1" dirty="0" smtClean="0">
                <a:solidFill>
                  <a:srgbClr val="FF0000"/>
                </a:solidFill>
              </a:rPr>
              <a:t> pred Našo Ljubo Gospo </a:t>
            </a:r>
            <a:endParaRPr lang="sl-SI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07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539552" y="2828836"/>
            <a:ext cx="7632848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l-SI" b="1" dirty="0" smtClean="0">
              <a:solidFill>
                <a:srgbClr val="FF0000"/>
              </a:solidFill>
            </a:endParaRPr>
          </a:p>
          <a:p>
            <a:pPr algn="ctr"/>
            <a:endParaRPr lang="sl-SI" b="1" dirty="0">
              <a:solidFill>
                <a:srgbClr val="FF0000"/>
              </a:solidFill>
            </a:endParaRPr>
          </a:p>
          <a:p>
            <a:pPr algn="ctr"/>
            <a:endParaRPr lang="sl-SI" b="1" dirty="0" smtClean="0">
              <a:solidFill>
                <a:srgbClr val="FF0000"/>
              </a:solidFill>
            </a:endParaRPr>
          </a:p>
          <a:p>
            <a:pPr algn="ctr"/>
            <a:endParaRPr lang="sl-SI" b="1" dirty="0">
              <a:solidFill>
                <a:srgbClr val="FF0000"/>
              </a:solidFill>
            </a:endParaRPr>
          </a:p>
          <a:p>
            <a:pPr algn="ctr"/>
            <a:endParaRPr lang="sl-SI" b="1" dirty="0" smtClean="0">
              <a:solidFill>
                <a:srgbClr val="FF0000"/>
              </a:solidFill>
            </a:endParaRPr>
          </a:p>
          <a:p>
            <a:pPr algn="ctr"/>
            <a:endParaRPr lang="sl-SI" b="1" dirty="0">
              <a:solidFill>
                <a:srgbClr val="FF0000"/>
              </a:solidFill>
            </a:endParaRPr>
          </a:p>
          <a:p>
            <a:pPr algn="ctr"/>
            <a:endParaRPr lang="sl-SI" b="1" dirty="0" smtClean="0">
              <a:solidFill>
                <a:srgbClr val="FF0000"/>
              </a:solidFill>
            </a:endParaRPr>
          </a:p>
          <a:p>
            <a:pPr algn="ctr"/>
            <a:endParaRPr lang="sl-SI" b="1" dirty="0" smtClean="0">
              <a:solidFill>
                <a:srgbClr val="FF0000"/>
              </a:solidFill>
            </a:endParaRPr>
          </a:p>
          <a:p>
            <a:pPr algn="ctr"/>
            <a:endParaRPr lang="sl-SI" b="1" dirty="0">
              <a:solidFill>
                <a:srgbClr val="FF0000"/>
              </a:solidFill>
            </a:endParaRPr>
          </a:p>
          <a:p>
            <a:pPr algn="ctr"/>
            <a:endParaRPr lang="sl-SI" b="1" dirty="0">
              <a:solidFill>
                <a:srgbClr val="FF0000"/>
              </a:solidFill>
            </a:endParaRPr>
          </a:p>
          <a:p>
            <a:pPr algn="ctr"/>
            <a:endParaRPr lang="sl-SI" b="1" dirty="0" smtClean="0">
              <a:solidFill>
                <a:srgbClr val="FF0000"/>
              </a:solidFill>
            </a:endParaRPr>
          </a:p>
          <a:p>
            <a:pPr algn="ctr"/>
            <a:r>
              <a:rPr lang="sl-SI" sz="2400" b="1" dirty="0" smtClean="0">
                <a:solidFill>
                  <a:srgbClr val="FF0000"/>
                </a:solidFill>
              </a:rPr>
              <a:t>Tod smo vsako jutro vstopali v mesto…</a:t>
            </a:r>
            <a:endParaRPr lang="sl-SI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03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2286000" y="2828836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sl-SI" sz="2400" b="1" dirty="0" smtClean="0">
              <a:solidFill>
                <a:srgbClr val="FF0000"/>
              </a:solidFill>
            </a:endParaRPr>
          </a:p>
          <a:p>
            <a:pPr algn="ctr"/>
            <a:endParaRPr lang="sl-SI" sz="2400" b="1" dirty="0">
              <a:solidFill>
                <a:srgbClr val="FF0000"/>
              </a:solidFill>
            </a:endParaRPr>
          </a:p>
          <a:p>
            <a:pPr algn="ctr"/>
            <a:endParaRPr lang="sl-SI" sz="2400" b="1" dirty="0" smtClean="0">
              <a:solidFill>
                <a:srgbClr val="FF0000"/>
              </a:solidFill>
            </a:endParaRPr>
          </a:p>
          <a:p>
            <a:pPr algn="ctr"/>
            <a:endParaRPr lang="sl-SI" sz="2400" b="1" dirty="0">
              <a:solidFill>
                <a:srgbClr val="FF0000"/>
              </a:solidFill>
            </a:endParaRPr>
          </a:p>
          <a:p>
            <a:pPr algn="ctr"/>
            <a:endParaRPr lang="sl-SI" sz="2400" b="1" dirty="0" smtClean="0">
              <a:solidFill>
                <a:srgbClr val="FF0000"/>
              </a:solidFill>
            </a:endParaRPr>
          </a:p>
          <a:p>
            <a:pPr algn="ctr"/>
            <a:endParaRPr lang="sl-SI" sz="2400" b="1" dirty="0">
              <a:solidFill>
                <a:srgbClr val="FF0000"/>
              </a:solidFill>
            </a:endParaRPr>
          </a:p>
          <a:p>
            <a:pPr algn="ctr"/>
            <a:endParaRPr lang="sl-SI" sz="2400" b="1" dirty="0" smtClean="0">
              <a:solidFill>
                <a:srgbClr val="FF0000"/>
              </a:solidFill>
            </a:endParaRPr>
          </a:p>
          <a:p>
            <a:pPr algn="ctr"/>
            <a:endParaRPr lang="sl-SI" sz="2400" b="1" dirty="0" smtClean="0">
              <a:solidFill>
                <a:srgbClr val="FF0000"/>
              </a:solidFill>
            </a:endParaRPr>
          </a:p>
          <a:p>
            <a:pPr algn="ctr"/>
            <a:endParaRPr lang="sl-SI" sz="2400" b="1" dirty="0">
              <a:solidFill>
                <a:srgbClr val="FF0000"/>
              </a:solidFill>
            </a:endParaRPr>
          </a:p>
          <a:p>
            <a:pPr algn="ctr"/>
            <a:r>
              <a:rPr lang="sl-SI" sz="2400" b="1" dirty="0" smtClean="0">
                <a:solidFill>
                  <a:srgbClr val="FF0000"/>
                </a:solidFill>
              </a:rPr>
              <a:t>… in se ponoči utrujeni vračali…</a:t>
            </a:r>
            <a:endParaRPr lang="sl-SI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68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539552" y="5589240"/>
            <a:ext cx="8229600" cy="1143000"/>
          </a:xfrm>
        </p:spPr>
        <p:txBody>
          <a:bodyPr/>
          <a:lstStyle/>
          <a:p>
            <a:r>
              <a:rPr lang="sl-SI" dirty="0" smtClean="0"/>
              <a:t>Nagcev nihče več ne gleda…</a:t>
            </a: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16" y="-15083"/>
            <a:ext cx="9164111" cy="6873083"/>
          </a:xfrm>
          <a:prstGeom prst="rect">
            <a:avLst/>
          </a:prstGeom>
        </p:spPr>
      </p:pic>
      <p:sp>
        <p:nvSpPr>
          <p:cNvPr id="6" name="Pravokotnik 5"/>
          <p:cNvSpPr/>
          <p:nvPr/>
        </p:nvSpPr>
        <p:spPr>
          <a:xfrm>
            <a:off x="611560" y="2780928"/>
            <a:ext cx="82809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l-SI" b="1" dirty="0" smtClean="0"/>
          </a:p>
          <a:p>
            <a:pPr algn="ctr"/>
            <a:endParaRPr lang="sl-SI" b="1" dirty="0"/>
          </a:p>
          <a:p>
            <a:pPr algn="ctr"/>
            <a:endParaRPr lang="sl-SI" b="1" dirty="0" smtClean="0"/>
          </a:p>
          <a:p>
            <a:pPr algn="ctr"/>
            <a:endParaRPr lang="sl-SI" b="1" dirty="0"/>
          </a:p>
          <a:p>
            <a:pPr algn="ctr"/>
            <a:endParaRPr lang="sl-SI" b="1" dirty="0" smtClean="0"/>
          </a:p>
          <a:p>
            <a:pPr algn="ctr"/>
            <a:endParaRPr lang="sl-SI" b="1" dirty="0"/>
          </a:p>
          <a:p>
            <a:pPr algn="ctr"/>
            <a:endParaRPr lang="sl-SI" b="1" dirty="0" smtClean="0"/>
          </a:p>
          <a:p>
            <a:pPr algn="ctr"/>
            <a:endParaRPr lang="sl-SI" b="1" dirty="0"/>
          </a:p>
          <a:p>
            <a:pPr algn="ctr"/>
            <a:endParaRPr lang="sl-SI" b="1" dirty="0" smtClean="0"/>
          </a:p>
          <a:p>
            <a:pPr algn="ctr"/>
            <a:endParaRPr lang="sl-SI" b="1" dirty="0" smtClean="0"/>
          </a:p>
          <a:p>
            <a:pPr algn="ctr"/>
            <a:endParaRPr lang="sl-SI" b="1" dirty="0"/>
          </a:p>
          <a:p>
            <a:pPr algn="ctr"/>
            <a:endParaRPr lang="sl-SI" b="1" dirty="0" smtClean="0"/>
          </a:p>
          <a:p>
            <a:pPr algn="ctr"/>
            <a:r>
              <a:rPr lang="sl-SI" b="1" dirty="0" err="1" smtClean="0"/>
              <a:t>Louvre</a:t>
            </a:r>
            <a:r>
              <a:rPr lang="sl-SI" b="1" dirty="0" smtClean="0"/>
              <a:t>-</a:t>
            </a:r>
            <a:r>
              <a:rPr lang="sl-SI" b="1" dirty="0" err="1" smtClean="0"/>
              <a:t>Lens</a:t>
            </a:r>
            <a:r>
              <a:rPr lang="sl-SI" b="1" dirty="0" smtClean="0"/>
              <a:t> </a:t>
            </a:r>
          </a:p>
          <a:p>
            <a:pPr algn="ctr"/>
            <a:r>
              <a:rPr lang="sl-SI" b="1" dirty="0"/>
              <a:t>L</a:t>
            </a:r>
            <a:r>
              <a:rPr lang="sl-SI" b="1" dirty="0" smtClean="0"/>
              <a:t>epo, a tudi dokaz, da velike ideje navadno ne zagotavljajo enako velikih stvaritev.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8091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14" y="0"/>
            <a:ext cx="9128340" cy="6846255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323528" y="2828836"/>
            <a:ext cx="86409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l-SI" sz="2400" b="1" dirty="0" smtClean="0">
              <a:solidFill>
                <a:srgbClr val="FF0000"/>
              </a:solidFill>
            </a:endParaRPr>
          </a:p>
          <a:p>
            <a:pPr algn="ctr"/>
            <a:endParaRPr lang="sl-SI" sz="2400" b="1" dirty="0">
              <a:solidFill>
                <a:srgbClr val="FF0000"/>
              </a:solidFill>
            </a:endParaRPr>
          </a:p>
          <a:p>
            <a:pPr algn="ctr"/>
            <a:endParaRPr lang="sl-SI" sz="2400" b="1" dirty="0" smtClean="0">
              <a:solidFill>
                <a:srgbClr val="FF0000"/>
              </a:solidFill>
            </a:endParaRPr>
          </a:p>
          <a:p>
            <a:pPr algn="ctr"/>
            <a:endParaRPr lang="sl-SI" sz="2400" b="1" dirty="0">
              <a:solidFill>
                <a:srgbClr val="FF0000"/>
              </a:solidFill>
            </a:endParaRPr>
          </a:p>
          <a:p>
            <a:pPr algn="ctr"/>
            <a:endParaRPr lang="sl-SI" sz="2400" b="1" dirty="0" smtClean="0">
              <a:solidFill>
                <a:srgbClr val="FF0000"/>
              </a:solidFill>
            </a:endParaRPr>
          </a:p>
          <a:p>
            <a:pPr algn="ctr"/>
            <a:endParaRPr lang="sl-SI" sz="2400" b="1" dirty="0">
              <a:solidFill>
                <a:srgbClr val="FF0000"/>
              </a:solidFill>
            </a:endParaRPr>
          </a:p>
          <a:p>
            <a:pPr algn="ctr"/>
            <a:endParaRPr lang="sl-SI" sz="2400" b="1" dirty="0" smtClean="0">
              <a:solidFill>
                <a:srgbClr val="FF0000"/>
              </a:solidFill>
            </a:endParaRPr>
          </a:p>
          <a:p>
            <a:pPr algn="ctr"/>
            <a:endParaRPr lang="sl-SI" sz="2400" b="1" dirty="0">
              <a:solidFill>
                <a:srgbClr val="FF0000"/>
              </a:solidFill>
            </a:endParaRPr>
          </a:p>
          <a:p>
            <a:pPr algn="ctr"/>
            <a:r>
              <a:rPr lang="sl-SI" sz="2400" b="1" dirty="0" smtClean="0">
                <a:solidFill>
                  <a:srgbClr val="FF0000"/>
                </a:solidFill>
              </a:rPr>
              <a:t>… skozi tale vrata domov. La </a:t>
            </a:r>
            <a:r>
              <a:rPr lang="sl-SI" sz="2400" b="1" dirty="0" err="1" smtClean="0">
                <a:solidFill>
                  <a:srgbClr val="FF0000"/>
                </a:solidFill>
              </a:rPr>
              <a:t>Défense</a:t>
            </a:r>
            <a:endParaRPr lang="sl-SI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81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74" y="4677"/>
            <a:ext cx="5143500" cy="6858000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5292080" y="3105835"/>
            <a:ext cx="367240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l-SI" b="1" dirty="0" smtClean="0"/>
          </a:p>
          <a:p>
            <a:pPr algn="ctr"/>
            <a:endParaRPr lang="sl-SI" b="1" dirty="0"/>
          </a:p>
          <a:p>
            <a:pPr algn="ctr"/>
            <a:endParaRPr lang="sl-SI" b="1" dirty="0" smtClean="0"/>
          </a:p>
          <a:p>
            <a:pPr algn="ctr"/>
            <a:endParaRPr lang="sl-SI" b="1" dirty="0"/>
          </a:p>
          <a:p>
            <a:pPr algn="ctr"/>
            <a:endParaRPr lang="sl-SI" b="1" dirty="0" smtClean="0"/>
          </a:p>
          <a:p>
            <a:pPr algn="ctr"/>
            <a:endParaRPr lang="sl-SI" b="1" dirty="0"/>
          </a:p>
          <a:p>
            <a:pPr algn="ctr"/>
            <a:endParaRPr lang="sl-SI" b="1" dirty="0" smtClean="0"/>
          </a:p>
          <a:p>
            <a:pPr algn="ctr"/>
            <a:r>
              <a:rPr lang="sl-SI" b="1" dirty="0" err="1" smtClean="0"/>
              <a:t>Musée</a:t>
            </a:r>
            <a:r>
              <a:rPr lang="sl-SI" b="1" dirty="0" smtClean="0"/>
              <a:t> Rodin</a:t>
            </a:r>
          </a:p>
          <a:p>
            <a:pPr algn="ctr"/>
            <a:endParaRPr lang="sl-SI" b="1" dirty="0"/>
          </a:p>
          <a:p>
            <a:pPr algn="ctr"/>
            <a:r>
              <a:rPr lang="sl-SI" b="1" dirty="0" smtClean="0"/>
              <a:t>nedelja zjutraj, vrata v Pekel zaprta.</a:t>
            </a:r>
          </a:p>
          <a:p>
            <a:pPr algn="ctr"/>
            <a:endParaRPr lang="sl-SI" b="1" dirty="0" smtClean="0"/>
          </a:p>
        </p:txBody>
      </p:sp>
    </p:spTree>
    <p:extLst>
      <p:ext uri="{BB962C8B-B14F-4D97-AF65-F5344CB8AC3E}">
        <p14:creationId xmlns:p14="http://schemas.microsoft.com/office/powerpoint/2010/main" val="150197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5292080" y="3105835"/>
            <a:ext cx="37444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b="1" dirty="0" smtClean="0"/>
              <a:t>Vstopiti – ne vstopiti?! Tudi ta ni vedel. Preračunava. </a:t>
            </a:r>
          </a:p>
          <a:p>
            <a:pPr algn="ctr"/>
            <a:r>
              <a:rPr lang="sl-SI" b="1" dirty="0" smtClean="0"/>
              <a:t>Tako smo skoraj zgrešili  stalno postavitev v dvorcu.</a:t>
            </a:r>
            <a:endParaRPr lang="sl-SI" b="1" dirty="0" smtClean="0"/>
          </a:p>
          <a:p>
            <a:pPr algn="ctr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7850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251520" y="2828836"/>
            <a:ext cx="87129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l-SI" sz="2400" b="1" dirty="0" smtClean="0">
              <a:solidFill>
                <a:srgbClr val="FF0000"/>
              </a:solidFill>
            </a:endParaRPr>
          </a:p>
          <a:p>
            <a:pPr algn="ctr"/>
            <a:endParaRPr lang="sl-SI" sz="2400" b="1" dirty="0">
              <a:solidFill>
                <a:srgbClr val="FF0000"/>
              </a:solidFill>
            </a:endParaRPr>
          </a:p>
          <a:p>
            <a:pPr algn="ctr"/>
            <a:endParaRPr lang="sl-SI" sz="2400" b="1" dirty="0" smtClean="0">
              <a:solidFill>
                <a:srgbClr val="FF0000"/>
              </a:solidFill>
            </a:endParaRPr>
          </a:p>
          <a:p>
            <a:pPr algn="ctr"/>
            <a:endParaRPr lang="sl-SI" sz="2400" b="1" dirty="0">
              <a:solidFill>
                <a:srgbClr val="FF0000"/>
              </a:solidFill>
            </a:endParaRPr>
          </a:p>
          <a:p>
            <a:pPr algn="ctr"/>
            <a:endParaRPr lang="sl-SI" sz="2400" b="1" dirty="0" smtClean="0">
              <a:solidFill>
                <a:srgbClr val="FF0000"/>
              </a:solidFill>
            </a:endParaRPr>
          </a:p>
          <a:p>
            <a:pPr algn="ctr"/>
            <a:endParaRPr lang="sl-SI" sz="2400" b="1" dirty="0">
              <a:solidFill>
                <a:srgbClr val="FF0000"/>
              </a:solidFill>
            </a:endParaRPr>
          </a:p>
          <a:p>
            <a:pPr algn="ctr"/>
            <a:endParaRPr lang="sl-SI" sz="2400" b="1" dirty="0" smtClean="0">
              <a:solidFill>
                <a:srgbClr val="FF0000"/>
              </a:solidFill>
            </a:endParaRPr>
          </a:p>
          <a:p>
            <a:pPr algn="ctr"/>
            <a:endParaRPr lang="sl-SI" sz="2400" b="1" dirty="0">
              <a:solidFill>
                <a:srgbClr val="FF0000"/>
              </a:solidFill>
            </a:endParaRPr>
          </a:p>
          <a:p>
            <a:pPr algn="ctr"/>
            <a:r>
              <a:rPr lang="sl-SI" sz="2400" b="1" dirty="0" err="1" smtClean="0">
                <a:solidFill>
                  <a:srgbClr val="FF0000"/>
                </a:solidFill>
              </a:rPr>
              <a:t>Delacroixov</a:t>
            </a:r>
            <a:r>
              <a:rPr lang="sl-SI" sz="2400" b="1" dirty="0" smtClean="0">
                <a:solidFill>
                  <a:srgbClr val="FF0000"/>
                </a:solidFill>
              </a:rPr>
              <a:t> atelje</a:t>
            </a:r>
          </a:p>
          <a:p>
            <a:pPr algn="ctr"/>
            <a:r>
              <a:rPr lang="sl-SI" sz="2400" b="1" dirty="0" smtClean="0">
                <a:solidFill>
                  <a:srgbClr val="FF0000"/>
                </a:solidFill>
              </a:rPr>
              <a:t>No ja, slikarji imajo dovolj znatno manj prostora od kiparjev-</a:t>
            </a:r>
            <a:endParaRPr lang="sl-SI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71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5364088" y="3105835"/>
            <a:ext cx="3600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l-SI" b="1" dirty="0" smtClean="0"/>
          </a:p>
          <a:p>
            <a:pPr algn="ctr"/>
            <a:endParaRPr lang="sl-SI" b="1" dirty="0"/>
          </a:p>
          <a:p>
            <a:pPr algn="ctr"/>
            <a:endParaRPr lang="sl-SI" b="1" dirty="0" smtClean="0"/>
          </a:p>
          <a:p>
            <a:pPr algn="ctr"/>
            <a:endParaRPr lang="sl-SI" b="1" dirty="0"/>
          </a:p>
          <a:p>
            <a:pPr algn="ctr"/>
            <a:endParaRPr lang="sl-SI" b="1" dirty="0" smtClean="0"/>
          </a:p>
          <a:p>
            <a:pPr algn="ctr"/>
            <a:endParaRPr lang="sl-SI" b="1" dirty="0"/>
          </a:p>
          <a:p>
            <a:pPr algn="ctr"/>
            <a:endParaRPr lang="sl-SI" b="1" dirty="0" smtClean="0"/>
          </a:p>
          <a:p>
            <a:pPr algn="ctr"/>
            <a:endParaRPr lang="sl-SI" b="1" dirty="0"/>
          </a:p>
          <a:p>
            <a:pPr algn="ctr"/>
            <a:r>
              <a:rPr lang="sl-SI" b="1" dirty="0" smtClean="0"/>
              <a:t>V nebo kipeča </a:t>
            </a:r>
            <a:r>
              <a:rPr lang="sl-SI" b="1" dirty="0" err="1"/>
              <a:t>C</a:t>
            </a:r>
            <a:r>
              <a:rPr lang="sl-SI" b="1" dirty="0" err="1" smtClean="0"/>
              <a:t>apella</a:t>
            </a:r>
            <a:r>
              <a:rPr lang="sl-SI" b="1" dirty="0" smtClean="0"/>
              <a:t> Palatina</a:t>
            </a:r>
          </a:p>
          <a:p>
            <a:pPr algn="ctr"/>
            <a:r>
              <a:rPr lang="sl-SI" b="1" dirty="0" smtClean="0"/>
              <a:t>Ludvik IX. Svetega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109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4" y="1627"/>
            <a:ext cx="9124356" cy="6843267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251520" y="2828836"/>
            <a:ext cx="88924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l-SI" sz="2400" b="1" dirty="0" smtClean="0">
              <a:solidFill>
                <a:srgbClr val="FF0000"/>
              </a:solidFill>
            </a:endParaRPr>
          </a:p>
          <a:p>
            <a:pPr algn="ctr"/>
            <a:endParaRPr lang="sl-SI" sz="2400" b="1" dirty="0">
              <a:solidFill>
                <a:srgbClr val="FF0000"/>
              </a:solidFill>
            </a:endParaRPr>
          </a:p>
          <a:p>
            <a:pPr algn="ctr"/>
            <a:endParaRPr lang="sl-SI" sz="2400" b="1" dirty="0" smtClean="0">
              <a:solidFill>
                <a:srgbClr val="FF0000"/>
              </a:solidFill>
            </a:endParaRPr>
          </a:p>
          <a:p>
            <a:pPr algn="ctr"/>
            <a:endParaRPr lang="sl-SI" sz="2400" b="1" dirty="0">
              <a:solidFill>
                <a:srgbClr val="FF0000"/>
              </a:solidFill>
            </a:endParaRPr>
          </a:p>
          <a:p>
            <a:pPr algn="ctr"/>
            <a:endParaRPr lang="sl-SI" sz="2400" b="1" dirty="0" smtClean="0">
              <a:solidFill>
                <a:srgbClr val="FF0000"/>
              </a:solidFill>
            </a:endParaRPr>
          </a:p>
          <a:p>
            <a:pPr algn="ctr"/>
            <a:endParaRPr lang="sl-SI" sz="2400" b="1" dirty="0">
              <a:solidFill>
                <a:srgbClr val="FF0000"/>
              </a:solidFill>
            </a:endParaRPr>
          </a:p>
          <a:p>
            <a:pPr algn="ctr"/>
            <a:endParaRPr lang="sl-SI" sz="2400" b="1" dirty="0" smtClean="0">
              <a:solidFill>
                <a:srgbClr val="FF0000"/>
              </a:solidFill>
            </a:endParaRPr>
          </a:p>
          <a:p>
            <a:pPr algn="ctr"/>
            <a:endParaRPr lang="sl-SI" sz="2400" b="1" dirty="0">
              <a:solidFill>
                <a:srgbClr val="FF0000"/>
              </a:solidFill>
            </a:endParaRPr>
          </a:p>
          <a:p>
            <a:pPr algn="ctr"/>
            <a:endParaRPr lang="sl-SI" sz="2400" b="1" dirty="0" smtClean="0">
              <a:solidFill>
                <a:srgbClr val="FF0000"/>
              </a:solidFill>
            </a:endParaRPr>
          </a:p>
          <a:p>
            <a:r>
              <a:rPr lang="sl-SI" sz="2400" b="1" dirty="0" smtClean="0">
                <a:solidFill>
                  <a:srgbClr val="FF0000"/>
                </a:solidFill>
              </a:rPr>
              <a:t>Spodnja cerkev 					</a:t>
            </a:r>
            <a:r>
              <a:rPr lang="sl-SI" sz="2400" b="1" dirty="0" err="1" smtClean="0">
                <a:solidFill>
                  <a:srgbClr val="FF0000"/>
                </a:solidFill>
              </a:rPr>
              <a:t>Sainte</a:t>
            </a:r>
            <a:r>
              <a:rPr lang="sl-SI" sz="2400" b="1" dirty="0" smtClean="0">
                <a:solidFill>
                  <a:srgbClr val="FF0000"/>
                </a:solidFill>
              </a:rPr>
              <a:t> </a:t>
            </a:r>
            <a:r>
              <a:rPr lang="sl-SI" sz="2400" b="1" dirty="0" err="1" smtClean="0">
                <a:solidFill>
                  <a:srgbClr val="FF0000"/>
                </a:solidFill>
              </a:rPr>
              <a:t>Chapelle</a:t>
            </a:r>
            <a:endParaRPr lang="sl-SI" sz="2400" b="1" dirty="0" smtClean="0">
              <a:solidFill>
                <a:srgbClr val="FF0000"/>
              </a:solidFill>
            </a:endParaRPr>
          </a:p>
          <a:p>
            <a:r>
              <a:rPr lang="sl-SI" sz="2400" b="1" dirty="0" smtClean="0">
                <a:solidFill>
                  <a:srgbClr val="FF0000"/>
                </a:solidFill>
              </a:rPr>
              <a:t>za navadne smrtnike.</a:t>
            </a:r>
            <a:endParaRPr lang="sl-SI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11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5292080" y="3105835"/>
            <a:ext cx="374441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l-SI" b="1" dirty="0" smtClean="0"/>
          </a:p>
          <a:p>
            <a:pPr algn="ctr"/>
            <a:endParaRPr lang="sl-SI" b="1" dirty="0"/>
          </a:p>
          <a:p>
            <a:pPr algn="ctr"/>
            <a:endParaRPr lang="sl-SI" b="1" dirty="0" smtClean="0"/>
          </a:p>
          <a:p>
            <a:pPr algn="ctr"/>
            <a:endParaRPr lang="sl-SI" b="1" dirty="0"/>
          </a:p>
          <a:p>
            <a:pPr algn="ctr"/>
            <a:endParaRPr lang="sl-SI" b="1" dirty="0" smtClean="0"/>
          </a:p>
          <a:p>
            <a:pPr algn="ctr"/>
            <a:endParaRPr lang="sl-SI" b="1" dirty="0"/>
          </a:p>
          <a:p>
            <a:pPr algn="ctr"/>
            <a:endParaRPr lang="sl-SI" b="1" dirty="0" smtClean="0"/>
          </a:p>
          <a:p>
            <a:pPr algn="ctr"/>
            <a:r>
              <a:rPr lang="sl-SI" b="1" dirty="0" smtClean="0"/>
              <a:t>Zgornja cerkev, kjer so bile shranjene</a:t>
            </a:r>
          </a:p>
          <a:p>
            <a:pPr algn="ctr"/>
            <a:r>
              <a:rPr lang="sl-SI" b="1" dirty="0" smtClean="0"/>
              <a:t>Pasijonske relikvije s trnjevo krono</a:t>
            </a:r>
          </a:p>
          <a:p>
            <a:pPr algn="ctr"/>
            <a:r>
              <a:rPr lang="sl-SI" b="1" dirty="0" smtClean="0"/>
              <a:t>in kamor je kralj lahko prišel v copatah.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8537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ravokotnik 2"/>
          <p:cNvSpPr/>
          <p:nvPr/>
        </p:nvSpPr>
        <p:spPr>
          <a:xfrm>
            <a:off x="323528" y="3198168"/>
            <a:ext cx="84969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l-SI" sz="2400" b="1" dirty="0" smtClean="0">
              <a:solidFill>
                <a:srgbClr val="FF0000"/>
              </a:solidFill>
            </a:endParaRPr>
          </a:p>
          <a:p>
            <a:pPr algn="ctr"/>
            <a:endParaRPr lang="sl-SI" sz="2400" b="1" dirty="0">
              <a:solidFill>
                <a:srgbClr val="FF0000"/>
              </a:solidFill>
            </a:endParaRPr>
          </a:p>
          <a:p>
            <a:pPr algn="ctr"/>
            <a:endParaRPr lang="sl-SI" sz="2400" b="1" dirty="0" smtClean="0">
              <a:solidFill>
                <a:srgbClr val="FF0000"/>
              </a:solidFill>
            </a:endParaRPr>
          </a:p>
          <a:p>
            <a:pPr algn="ctr"/>
            <a:endParaRPr lang="sl-SI" sz="2400" b="1" dirty="0">
              <a:solidFill>
                <a:srgbClr val="FF0000"/>
              </a:solidFill>
            </a:endParaRPr>
          </a:p>
          <a:p>
            <a:pPr algn="ctr"/>
            <a:endParaRPr lang="sl-SI" sz="2400" b="1" dirty="0" smtClean="0">
              <a:solidFill>
                <a:srgbClr val="FF0000"/>
              </a:solidFill>
            </a:endParaRPr>
          </a:p>
          <a:p>
            <a:pPr algn="ctr"/>
            <a:endParaRPr lang="sl-SI" sz="2400" b="1" dirty="0">
              <a:solidFill>
                <a:srgbClr val="FF0000"/>
              </a:solidFill>
            </a:endParaRPr>
          </a:p>
          <a:p>
            <a:pPr algn="ctr"/>
            <a:endParaRPr lang="sl-SI" sz="2400" b="1" dirty="0" smtClean="0">
              <a:solidFill>
                <a:srgbClr val="FF0000"/>
              </a:solidFill>
            </a:endParaRPr>
          </a:p>
          <a:p>
            <a:pPr algn="ctr"/>
            <a:endParaRPr lang="sl-SI" sz="2400" b="1" dirty="0">
              <a:solidFill>
                <a:srgbClr val="FF0000"/>
              </a:solidFill>
            </a:endParaRPr>
          </a:p>
          <a:p>
            <a:pPr algn="ctr"/>
            <a:r>
              <a:rPr lang="sl-SI" sz="2400" b="1" dirty="0" smtClean="0">
                <a:solidFill>
                  <a:srgbClr val="FF0000"/>
                </a:solidFill>
              </a:rPr>
              <a:t>Na poti domov nenačrtovan postanek v Reimsu,</a:t>
            </a:r>
          </a:p>
          <a:p>
            <a:pPr algn="ctr"/>
            <a:r>
              <a:rPr lang="sl-SI" sz="2400" b="1" dirty="0">
                <a:solidFill>
                  <a:srgbClr val="FF0000"/>
                </a:solidFill>
              </a:rPr>
              <a:t>k</a:t>
            </a:r>
            <a:r>
              <a:rPr lang="sl-SI" sz="2400" b="1" dirty="0" smtClean="0">
                <a:solidFill>
                  <a:srgbClr val="FF0000"/>
                </a:solidFill>
              </a:rPr>
              <a:t>jer so kronali francoske kralje</a:t>
            </a:r>
            <a:r>
              <a:rPr lang="sl-SI" sz="2400" b="1" dirty="0" smtClean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466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251520" y="2828836"/>
            <a:ext cx="878497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l-SI" b="1" dirty="0" smtClean="0">
              <a:solidFill>
                <a:srgbClr val="FF0000"/>
              </a:solidFill>
            </a:endParaRPr>
          </a:p>
          <a:p>
            <a:pPr algn="ctr"/>
            <a:endParaRPr lang="sl-SI" b="1" dirty="0">
              <a:solidFill>
                <a:srgbClr val="FF0000"/>
              </a:solidFill>
            </a:endParaRPr>
          </a:p>
          <a:p>
            <a:pPr algn="ctr"/>
            <a:endParaRPr lang="sl-SI" b="1" dirty="0" smtClean="0">
              <a:solidFill>
                <a:srgbClr val="FF0000"/>
              </a:solidFill>
            </a:endParaRPr>
          </a:p>
          <a:p>
            <a:pPr algn="ctr"/>
            <a:endParaRPr lang="sl-SI" b="1" dirty="0">
              <a:solidFill>
                <a:srgbClr val="FF0000"/>
              </a:solidFill>
            </a:endParaRPr>
          </a:p>
          <a:p>
            <a:pPr algn="ctr"/>
            <a:endParaRPr lang="sl-SI" b="1" dirty="0" smtClean="0">
              <a:solidFill>
                <a:srgbClr val="FF0000"/>
              </a:solidFill>
            </a:endParaRPr>
          </a:p>
          <a:p>
            <a:pPr algn="ctr"/>
            <a:endParaRPr lang="sl-SI" b="1" dirty="0">
              <a:solidFill>
                <a:srgbClr val="FF0000"/>
              </a:solidFill>
            </a:endParaRPr>
          </a:p>
          <a:p>
            <a:pPr algn="ctr"/>
            <a:endParaRPr lang="sl-SI" b="1" dirty="0" smtClean="0">
              <a:solidFill>
                <a:srgbClr val="FF0000"/>
              </a:solidFill>
            </a:endParaRPr>
          </a:p>
          <a:p>
            <a:pPr algn="ctr"/>
            <a:endParaRPr lang="sl-SI" b="1" dirty="0">
              <a:solidFill>
                <a:srgbClr val="FF0000"/>
              </a:solidFill>
            </a:endParaRPr>
          </a:p>
          <a:p>
            <a:pPr algn="ctr"/>
            <a:endParaRPr lang="sl-SI" b="1" dirty="0" smtClean="0">
              <a:solidFill>
                <a:srgbClr val="FF0000"/>
              </a:solidFill>
            </a:endParaRPr>
          </a:p>
          <a:p>
            <a:pPr algn="ctr"/>
            <a:endParaRPr lang="sl-SI" b="1" dirty="0">
              <a:solidFill>
                <a:srgbClr val="FF0000"/>
              </a:solidFill>
            </a:endParaRPr>
          </a:p>
          <a:p>
            <a:pPr algn="ctr"/>
            <a:r>
              <a:rPr lang="sl-SI" sz="2400" b="1" dirty="0" smtClean="0">
                <a:solidFill>
                  <a:srgbClr val="FF0000"/>
                </a:solidFill>
              </a:rPr>
              <a:t>Katedrala, obsijana z zahajajočim soncem, je v notranjščini žarela v </a:t>
            </a:r>
          </a:p>
          <a:p>
            <a:pPr algn="ctr"/>
            <a:r>
              <a:rPr lang="sl-SI" sz="2400" b="1" dirty="0" smtClean="0">
                <a:solidFill>
                  <a:srgbClr val="FF0000"/>
                </a:solidFill>
              </a:rPr>
              <a:t>v mistični svetlobi vitrajev velike fasadne rože.</a:t>
            </a:r>
            <a:endParaRPr lang="sl-SI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20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Pravokotnik 3"/>
          <p:cNvSpPr/>
          <p:nvPr/>
        </p:nvSpPr>
        <p:spPr>
          <a:xfrm>
            <a:off x="395536" y="2828836"/>
            <a:ext cx="8496944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l-SI" b="1" dirty="0" smtClean="0">
              <a:solidFill>
                <a:srgbClr val="FF0000"/>
              </a:solidFill>
            </a:endParaRPr>
          </a:p>
          <a:p>
            <a:pPr algn="ctr"/>
            <a:endParaRPr lang="sl-SI" b="1" dirty="0">
              <a:solidFill>
                <a:srgbClr val="FF0000"/>
              </a:solidFill>
            </a:endParaRPr>
          </a:p>
          <a:p>
            <a:pPr algn="ctr"/>
            <a:endParaRPr lang="sl-SI" b="1" dirty="0" smtClean="0">
              <a:solidFill>
                <a:srgbClr val="FF0000"/>
              </a:solidFill>
            </a:endParaRPr>
          </a:p>
          <a:p>
            <a:pPr algn="ctr"/>
            <a:endParaRPr lang="sl-SI" b="1" dirty="0">
              <a:solidFill>
                <a:srgbClr val="FF0000"/>
              </a:solidFill>
            </a:endParaRPr>
          </a:p>
          <a:p>
            <a:pPr algn="ctr"/>
            <a:endParaRPr lang="sl-SI" b="1" dirty="0" smtClean="0">
              <a:solidFill>
                <a:srgbClr val="FF0000"/>
              </a:solidFill>
            </a:endParaRPr>
          </a:p>
          <a:p>
            <a:pPr algn="ctr"/>
            <a:endParaRPr lang="sl-SI" b="1" dirty="0">
              <a:solidFill>
                <a:srgbClr val="FF0000"/>
              </a:solidFill>
            </a:endParaRPr>
          </a:p>
          <a:p>
            <a:pPr algn="ctr"/>
            <a:endParaRPr lang="sl-SI" b="1" dirty="0" smtClean="0">
              <a:solidFill>
                <a:srgbClr val="FF0000"/>
              </a:solidFill>
            </a:endParaRPr>
          </a:p>
          <a:p>
            <a:pPr algn="ctr"/>
            <a:endParaRPr lang="sl-SI" b="1" dirty="0">
              <a:solidFill>
                <a:srgbClr val="FF0000"/>
              </a:solidFill>
            </a:endParaRPr>
          </a:p>
          <a:p>
            <a:pPr algn="ctr"/>
            <a:endParaRPr lang="sl-SI" b="1" dirty="0" smtClean="0">
              <a:solidFill>
                <a:srgbClr val="FF0000"/>
              </a:solidFill>
            </a:endParaRPr>
          </a:p>
          <a:p>
            <a:pPr algn="ctr"/>
            <a:endParaRPr lang="sl-SI" b="1" dirty="0">
              <a:solidFill>
                <a:srgbClr val="FF0000"/>
              </a:solidFill>
            </a:endParaRPr>
          </a:p>
          <a:p>
            <a:pPr algn="ctr"/>
            <a:endParaRPr lang="sl-SI" b="1" dirty="0" smtClean="0">
              <a:solidFill>
                <a:srgbClr val="FF0000"/>
              </a:solidFill>
            </a:endParaRPr>
          </a:p>
          <a:p>
            <a:pPr algn="ctr"/>
            <a:r>
              <a:rPr lang="sl-SI" sz="2400" b="1" dirty="0" smtClean="0">
                <a:solidFill>
                  <a:srgbClr val="FF0000"/>
                </a:solidFill>
              </a:rPr>
              <a:t>Na koncu smo žareli tudi mi na nasprotnem koncu trga v prestolnici Šampanje.</a:t>
            </a:r>
            <a:endParaRPr lang="sl-SI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6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539552" y="5517232"/>
            <a:ext cx="8229600" cy="1143000"/>
          </a:xfrm>
        </p:spPr>
        <p:txBody>
          <a:bodyPr>
            <a:normAutofit/>
          </a:bodyPr>
          <a:lstStyle/>
          <a:p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" y="0"/>
            <a:ext cx="9144000" cy="6858000"/>
          </a:xfrm>
          <a:prstGeom prst="rect">
            <a:avLst/>
          </a:prstGeom>
        </p:spPr>
      </p:pic>
      <p:sp>
        <p:nvSpPr>
          <p:cNvPr id="6" name="Pravokotnik 5"/>
          <p:cNvSpPr/>
          <p:nvPr/>
        </p:nvSpPr>
        <p:spPr>
          <a:xfrm>
            <a:off x="179512" y="3105835"/>
            <a:ext cx="88569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l-SI" b="1" dirty="0" smtClean="0"/>
          </a:p>
          <a:p>
            <a:pPr algn="ctr"/>
            <a:endParaRPr lang="sl-SI" b="1" dirty="0"/>
          </a:p>
          <a:p>
            <a:pPr algn="ctr"/>
            <a:endParaRPr lang="sl-SI" b="1" dirty="0" smtClean="0"/>
          </a:p>
          <a:p>
            <a:pPr algn="ctr"/>
            <a:endParaRPr lang="sl-SI" b="1" dirty="0"/>
          </a:p>
          <a:p>
            <a:pPr algn="ctr"/>
            <a:endParaRPr lang="sl-SI" b="1" dirty="0" smtClean="0"/>
          </a:p>
          <a:p>
            <a:pPr algn="ctr"/>
            <a:endParaRPr lang="sl-SI" b="1" dirty="0"/>
          </a:p>
          <a:p>
            <a:pPr algn="ctr"/>
            <a:endParaRPr lang="sl-SI" b="1" dirty="0" smtClean="0"/>
          </a:p>
          <a:p>
            <a:pPr algn="ctr"/>
            <a:endParaRPr lang="sl-SI" b="1" dirty="0"/>
          </a:p>
          <a:p>
            <a:pPr algn="ctr"/>
            <a:endParaRPr lang="sl-SI" b="1" dirty="0" smtClean="0"/>
          </a:p>
          <a:p>
            <a:pPr algn="ctr"/>
            <a:r>
              <a:rPr lang="sl-SI" b="1" dirty="0" smtClean="0">
                <a:solidFill>
                  <a:srgbClr val="FF0000"/>
                </a:solidFill>
              </a:rPr>
              <a:t>Montmartre, kjer so v 3. stol. sv. Denisu odsekali glavo.</a:t>
            </a:r>
            <a:endParaRPr lang="sl-SI" b="1" dirty="0">
              <a:solidFill>
                <a:srgbClr val="FF0000"/>
              </a:solidFill>
            </a:endParaRPr>
          </a:p>
          <a:p>
            <a:pPr algn="ctr"/>
            <a:r>
              <a:rPr lang="sl-SI" b="1" dirty="0" smtClean="0">
                <a:solidFill>
                  <a:srgbClr val="FF0000"/>
                </a:solidFill>
              </a:rPr>
              <a:t>Na poti do panoramskega razgleda  in </a:t>
            </a:r>
            <a:r>
              <a:rPr lang="sl-SI" b="1" dirty="0" err="1" smtClean="0">
                <a:solidFill>
                  <a:srgbClr val="FF0000"/>
                </a:solidFill>
              </a:rPr>
              <a:t>šlagerskih</a:t>
            </a:r>
            <a:r>
              <a:rPr lang="sl-SI" b="1" dirty="0" smtClean="0">
                <a:solidFill>
                  <a:srgbClr val="FF0000"/>
                </a:solidFill>
              </a:rPr>
              <a:t> razglednic Pariza, kakršne obstajajo tudi v </a:t>
            </a:r>
          </a:p>
          <a:p>
            <a:pPr algn="ctr"/>
            <a:r>
              <a:rPr lang="sl-SI" b="1" dirty="0" smtClean="0">
                <a:solidFill>
                  <a:srgbClr val="FF0000"/>
                </a:solidFill>
              </a:rPr>
              <a:t>tistih glavah, ki nikoli niso </a:t>
            </a:r>
            <a:r>
              <a:rPr lang="sl-SI" b="1" dirty="0" err="1" smtClean="0">
                <a:solidFill>
                  <a:srgbClr val="FF0000"/>
                </a:solidFill>
              </a:rPr>
              <a:t>stpale</a:t>
            </a:r>
            <a:r>
              <a:rPr lang="sl-SI" b="1" dirty="0" smtClean="0">
                <a:solidFill>
                  <a:srgbClr val="FF0000"/>
                </a:solidFill>
              </a:rPr>
              <a:t> po teh stopnicah.</a:t>
            </a:r>
            <a:endParaRPr lang="sl-SI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06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sp>
        <p:nvSpPr>
          <p:cNvPr id="4" name="Pravokotnik 3"/>
          <p:cNvSpPr/>
          <p:nvPr/>
        </p:nvSpPr>
        <p:spPr>
          <a:xfrm>
            <a:off x="5292080" y="3105835"/>
            <a:ext cx="36004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l-SI" b="1" dirty="0" smtClean="0"/>
          </a:p>
          <a:p>
            <a:pPr algn="ctr"/>
            <a:endParaRPr lang="sl-SI" b="1" dirty="0"/>
          </a:p>
          <a:p>
            <a:pPr algn="ctr"/>
            <a:endParaRPr lang="sl-SI" b="1" dirty="0" smtClean="0"/>
          </a:p>
          <a:p>
            <a:pPr algn="ctr"/>
            <a:endParaRPr lang="sl-SI" b="1" dirty="0"/>
          </a:p>
          <a:p>
            <a:pPr algn="ctr"/>
            <a:endParaRPr lang="sl-SI" b="1" dirty="0" smtClean="0"/>
          </a:p>
          <a:p>
            <a:pPr algn="ctr"/>
            <a:r>
              <a:rPr lang="sl-SI" b="1" dirty="0" smtClean="0"/>
              <a:t>L‘</a:t>
            </a:r>
            <a:r>
              <a:rPr lang="sl-SI" b="1" dirty="0" err="1" smtClean="0"/>
              <a:t>Ange</a:t>
            </a:r>
            <a:r>
              <a:rPr lang="sl-SI" b="1" dirty="0" smtClean="0"/>
              <a:t> </a:t>
            </a:r>
            <a:r>
              <a:rPr lang="sl-SI" b="1" dirty="0" err="1" smtClean="0"/>
              <a:t>au</a:t>
            </a:r>
            <a:r>
              <a:rPr lang="sl-SI" b="1" dirty="0" smtClean="0"/>
              <a:t> </a:t>
            </a:r>
            <a:r>
              <a:rPr lang="sl-SI" b="1" dirty="0" err="1" smtClean="0"/>
              <a:t>sourire</a:t>
            </a:r>
            <a:endParaRPr lang="sl-SI" dirty="0" smtClean="0"/>
          </a:p>
          <a:p>
            <a:pPr algn="ctr"/>
            <a:endParaRPr lang="sl-SI" b="1" dirty="0"/>
          </a:p>
          <a:p>
            <a:pPr algn="ctr"/>
            <a:r>
              <a:rPr lang="sl-SI" b="1" dirty="0" smtClean="0"/>
              <a:t>Tako se nam je razodel smisel </a:t>
            </a:r>
          </a:p>
          <a:p>
            <a:pPr algn="ctr"/>
            <a:r>
              <a:rPr lang="sl-SI" b="1" dirty="0" smtClean="0"/>
              <a:t>skrivnostnih smehljajev reimških angelov!</a:t>
            </a:r>
          </a:p>
          <a:p>
            <a:pPr algn="ctr"/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170538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46" y="-8263"/>
            <a:ext cx="9144000" cy="6858000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611560" y="3105835"/>
            <a:ext cx="79208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l-SI" b="1" dirty="0" smtClean="0"/>
          </a:p>
          <a:p>
            <a:pPr algn="ctr"/>
            <a:endParaRPr lang="sl-SI" b="1" dirty="0"/>
          </a:p>
          <a:p>
            <a:pPr algn="ctr"/>
            <a:endParaRPr lang="sl-SI" b="1" dirty="0" smtClean="0"/>
          </a:p>
          <a:p>
            <a:pPr algn="ctr"/>
            <a:endParaRPr lang="sl-SI" b="1" dirty="0"/>
          </a:p>
          <a:p>
            <a:pPr algn="ctr"/>
            <a:endParaRPr lang="sl-SI" b="1" dirty="0" smtClean="0"/>
          </a:p>
          <a:p>
            <a:pPr algn="ctr"/>
            <a:endParaRPr lang="sl-SI" b="1" dirty="0"/>
          </a:p>
          <a:p>
            <a:pPr algn="ctr"/>
            <a:endParaRPr lang="sl-SI" b="1" dirty="0" smtClean="0"/>
          </a:p>
          <a:p>
            <a:pPr algn="ctr"/>
            <a:endParaRPr lang="sl-SI" b="1" dirty="0"/>
          </a:p>
          <a:p>
            <a:pPr algn="ctr"/>
            <a:endParaRPr lang="sl-SI" b="1" dirty="0" smtClean="0"/>
          </a:p>
          <a:p>
            <a:pPr algn="ctr"/>
            <a:endParaRPr lang="sl-SI" b="1" dirty="0"/>
          </a:p>
          <a:p>
            <a:pPr algn="ctr"/>
            <a:endParaRPr lang="sl-SI" b="1" dirty="0" smtClean="0"/>
          </a:p>
          <a:p>
            <a:pPr algn="ctr"/>
            <a:endParaRPr lang="sl-SI" b="1" dirty="0" smtClean="0"/>
          </a:p>
          <a:p>
            <a:pPr algn="ctr"/>
            <a:r>
              <a:rPr lang="sl-SI" sz="2400" b="1" dirty="0" smtClean="0">
                <a:solidFill>
                  <a:srgbClr val="FF0000"/>
                </a:solidFill>
              </a:rPr>
              <a:t>Mimo Grand </a:t>
            </a:r>
            <a:r>
              <a:rPr lang="sl-SI" sz="2400" b="1" dirty="0" err="1" smtClean="0">
                <a:solidFill>
                  <a:srgbClr val="FF0000"/>
                </a:solidFill>
              </a:rPr>
              <a:t>Palais</a:t>
            </a:r>
            <a:r>
              <a:rPr lang="sl-SI" sz="2400" b="1" dirty="0" smtClean="0">
                <a:solidFill>
                  <a:srgbClr val="FF0000"/>
                </a:solidFill>
              </a:rPr>
              <a:t> v </a:t>
            </a:r>
            <a:r>
              <a:rPr lang="sl-SI" sz="2400" b="1" dirty="0" err="1" smtClean="0">
                <a:solidFill>
                  <a:srgbClr val="FF0000"/>
                </a:solidFill>
              </a:rPr>
              <a:t>Petit</a:t>
            </a:r>
            <a:r>
              <a:rPr lang="sl-SI" sz="2400" b="1" dirty="0" smtClean="0">
                <a:solidFill>
                  <a:srgbClr val="FF0000"/>
                </a:solidFill>
              </a:rPr>
              <a:t> </a:t>
            </a:r>
            <a:r>
              <a:rPr lang="sl-SI" sz="2400" b="1" dirty="0" err="1" smtClean="0">
                <a:solidFill>
                  <a:srgbClr val="FF0000"/>
                </a:solidFill>
              </a:rPr>
              <a:t>Palais</a:t>
            </a:r>
            <a:r>
              <a:rPr lang="sl-SI" sz="2400" b="1" dirty="0" smtClean="0">
                <a:solidFill>
                  <a:srgbClr val="FF0000"/>
                </a:solidFill>
              </a:rPr>
              <a:t>…</a:t>
            </a:r>
            <a:endParaRPr lang="sl-SI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05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sp>
        <p:nvSpPr>
          <p:cNvPr id="4" name="Pravokotnik 3"/>
          <p:cNvSpPr/>
          <p:nvPr/>
        </p:nvSpPr>
        <p:spPr>
          <a:xfrm>
            <a:off x="5508104" y="3105835"/>
            <a:ext cx="35283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l-SI" b="1" dirty="0" smtClean="0"/>
          </a:p>
          <a:p>
            <a:pPr algn="ctr"/>
            <a:endParaRPr lang="sl-SI" b="1" dirty="0"/>
          </a:p>
          <a:p>
            <a:pPr algn="ctr"/>
            <a:endParaRPr lang="sl-SI" b="1" dirty="0" smtClean="0"/>
          </a:p>
          <a:p>
            <a:pPr algn="ctr"/>
            <a:endParaRPr lang="sl-SI" b="1" dirty="0"/>
          </a:p>
          <a:p>
            <a:pPr algn="ctr"/>
            <a:endParaRPr lang="sl-SI" b="1" dirty="0" smtClean="0"/>
          </a:p>
          <a:p>
            <a:pPr algn="ctr"/>
            <a:endParaRPr lang="sl-SI" b="1" dirty="0"/>
          </a:p>
          <a:p>
            <a:pPr algn="ctr"/>
            <a:endParaRPr lang="sl-SI" b="1" dirty="0" smtClean="0"/>
          </a:p>
          <a:p>
            <a:pPr algn="ctr"/>
            <a:endParaRPr lang="sl-SI" b="1" dirty="0"/>
          </a:p>
          <a:p>
            <a:pPr algn="ctr"/>
            <a:endParaRPr lang="sl-SI" b="1" dirty="0" smtClean="0"/>
          </a:p>
          <a:p>
            <a:pPr algn="ctr"/>
            <a:endParaRPr lang="sl-SI" b="1" dirty="0"/>
          </a:p>
          <a:p>
            <a:pPr algn="ctr"/>
            <a:r>
              <a:rPr lang="sl-SI" b="1" dirty="0" smtClean="0"/>
              <a:t>Naš izgovor za obisk  je bil </a:t>
            </a:r>
          </a:p>
          <a:p>
            <a:pPr algn="ctr"/>
            <a:r>
              <a:rPr lang="sl-SI" b="1" dirty="0" smtClean="0"/>
              <a:t>utemeljen.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5369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971600" y="3105835"/>
            <a:ext cx="72008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l-SI" b="1" dirty="0" smtClean="0"/>
          </a:p>
          <a:p>
            <a:pPr algn="ctr"/>
            <a:endParaRPr lang="sl-SI" b="1" dirty="0"/>
          </a:p>
          <a:p>
            <a:pPr algn="ctr"/>
            <a:endParaRPr lang="sl-SI" b="1" dirty="0" smtClean="0"/>
          </a:p>
          <a:p>
            <a:pPr algn="ctr"/>
            <a:endParaRPr lang="sl-SI" b="1" dirty="0"/>
          </a:p>
          <a:p>
            <a:pPr algn="ctr"/>
            <a:endParaRPr lang="sl-SI" b="1" dirty="0" smtClean="0"/>
          </a:p>
          <a:p>
            <a:pPr algn="ctr"/>
            <a:endParaRPr lang="sl-SI" b="1" dirty="0"/>
          </a:p>
          <a:p>
            <a:pPr algn="ctr"/>
            <a:endParaRPr lang="sl-SI" b="1" dirty="0" smtClean="0"/>
          </a:p>
          <a:p>
            <a:pPr algn="ctr"/>
            <a:endParaRPr lang="sl-SI" b="1" dirty="0"/>
          </a:p>
          <a:p>
            <a:pPr algn="ctr"/>
            <a:endParaRPr lang="sl-SI" b="1" dirty="0" smtClean="0"/>
          </a:p>
          <a:p>
            <a:pPr algn="ctr"/>
            <a:endParaRPr lang="sl-SI" b="1" dirty="0"/>
          </a:p>
          <a:p>
            <a:pPr algn="ctr"/>
            <a:endParaRPr lang="sl-SI" b="1" dirty="0" smtClean="0"/>
          </a:p>
          <a:p>
            <a:pPr algn="ctr"/>
            <a:r>
              <a:rPr lang="sl-SI" b="1" dirty="0" err="1" smtClean="0"/>
              <a:t>Greeting</a:t>
            </a:r>
            <a:r>
              <a:rPr lang="sl-SI" b="1" dirty="0" smtClean="0"/>
              <a:t> </a:t>
            </a:r>
            <a:r>
              <a:rPr lang="sl-SI" b="1" dirty="0" err="1" smtClean="0"/>
              <a:t>committee</a:t>
            </a:r>
            <a:r>
              <a:rPr lang="sl-SI" b="1" dirty="0" smtClean="0"/>
              <a:t> v pozdrav SMD</a:t>
            </a:r>
          </a:p>
          <a:p>
            <a:pPr algn="ctr"/>
            <a:r>
              <a:rPr lang="sl-SI" b="1" dirty="0" err="1" smtClean="0"/>
              <a:t>Sylvain</a:t>
            </a:r>
            <a:r>
              <a:rPr lang="sl-SI" b="1" dirty="0" smtClean="0"/>
              <a:t> </a:t>
            </a:r>
            <a:r>
              <a:rPr lang="sl-SI" b="1" dirty="0" err="1" smtClean="0"/>
              <a:t>Lecombre</a:t>
            </a:r>
            <a:r>
              <a:rPr lang="sl-SI" b="1" dirty="0" smtClean="0"/>
              <a:t>, Barbara Jaki, Verena </a:t>
            </a:r>
            <a:r>
              <a:rPr lang="sl-SI" b="1" dirty="0" err="1" smtClean="0"/>
              <a:t>Štekar</a:t>
            </a:r>
            <a:r>
              <a:rPr lang="sl-SI" b="1" dirty="0" smtClean="0"/>
              <a:t> Vidic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4680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323528" y="3105835"/>
            <a:ext cx="864096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l-SI" b="1" dirty="0" smtClean="0"/>
          </a:p>
          <a:p>
            <a:pPr algn="ctr"/>
            <a:endParaRPr lang="sl-SI" b="1" dirty="0"/>
          </a:p>
          <a:p>
            <a:pPr algn="ctr"/>
            <a:endParaRPr lang="sl-SI" b="1" dirty="0" smtClean="0"/>
          </a:p>
          <a:p>
            <a:pPr algn="ctr"/>
            <a:endParaRPr lang="sl-SI" b="1" dirty="0"/>
          </a:p>
          <a:p>
            <a:pPr algn="ctr"/>
            <a:endParaRPr lang="sl-SI" b="1" dirty="0" smtClean="0"/>
          </a:p>
          <a:p>
            <a:pPr algn="ctr"/>
            <a:endParaRPr lang="sl-SI" b="1" dirty="0"/>
          </a:p>
          <a:p>
            <a:pPr algn="ctr"/>
            <a:endParaRPr lang="sl-SI" b="1" dirty="0" smtClean="0"/>
          </a:p>
          <a:p>
            <a:pPr algn="ctr"/>
            <a:endParaRPr lang="sl-SI" b="1" dirty="0"/>
          </a:p>
          <a:p>
            <a:pPr algn="ctr"/>
            <a:endParaRPr lang="sl-SI" b="1" dirty="0" smtClean="0"/>
          </a:p>
          <a:p>
            <a:pPr algn="ctr"/>
            <a:endParaRPr lang="sl-SI" b="1" dirty="0"/>
          </a:p>
          <a:p>
            <a:pPr algn="ctr"/>
            <a:endParaRPr lang="sl-SI" b="1" dirty="0" smtClean="0"/>
          </a:p>
          <a:p>
            <a:pPr algn="ctr"/>
            <a:r>
              <a:rPr lang="sl-SI" b="1" dirty="0" smtClean="0"/>
              <a:t>Pred 25. leti smo delili te prostore z jugoslovanskimi kolegi, to pot pa s francoskim</a:t>
            </a:r>
          </a:p>
          <a:p>
            <a:pPr algn="ctr"/>
            <a:r>
              <a:rPr lang="sl-SI" b="1" dirty="0" smtClean="0"/>
              <a:t>- </a:t>
            </a:r>
            <a:r>
              <a:rPr lang="sl-SI" b="1" dirty="0" err="1" smtClean="0"/>
              <a:t>Julesom</a:t>
            </a:r>
            <a:r>
              <a:rPr lang="sl-SI" b="1" dirty="0" smtClean="0"/>
              <a:t> </a:t>
            </a:r>
            <a:r>
              <a:rPr lang="sl-SI" b="1" dirty="0" err="1" smtClean="0"/>
              <a:t>Daloujem</a:t>
            </a:r>
            <a:r>
              <a:rPr lang="sl-SI" b="1" dirty="0" smtClean="0"/>
              <a:t>, kiparjem 3. republike.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855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323528" y="3105835"/>
            <a:ext cx="85689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l-SI" b="1" dirty="0" smtClean="0"/>
          </a:p>
          <a:p>
            <a:pPr algn="ctr"/>
            <a:endParaRPr lang="sl-SI" b="1" dirty="0"/>
          </a:p>
          <a:p>
            <a:pPr algn="ctr"/>
            <a:endParaRPr lang="sl-SI" b="1" dirty="0" smtClean="0"/>
          </a:p>
          <a:p>
            <a:pPr algn="ctr"/>
            <a:endParaRPr lang="sl-SI" b="1" dirty="0"/>
          </a:p>
          <a:p>
            <a:pPr algn="ctr"/>
            <a:endParaRPr lang="sl-SI" b="1" dirty="0" smtClean="0"/>
          </a:p>
          <a:p>
            <a:pPr algn="ctr"/>
            <a:endParaRPr lang="sl-SI" b="1" dirty="0"/>
          </a:p>
          <a:p>
            <a:pPr algn="ctr"/>
            <a:endParaRPr lang="sl-SI" b="1" dirty="0" smtClean="0"/>
          </a:p>
          <a:p>
            <a:pPr algn="ctr"/>
            <a:endParaRPr lang="sl-SI" b="1" dirty="0"/>
          </a:p>
          <a:p>
            <a:pPr algn="ctr"/>
            <a:endParaRPr lang="sl-SI" b="1" dirty="0" smtClean="0"/>
          </a:p>
          <a:p>
            <a:pPr algn="ctr"/>
            <a:endParaRPr lang="sl-SI" b="1" dirty="0"/>
          </a:p>
          <a:p>
            <a:pPr algn="ctr"/>
            <a:endParaRPr lang="sl-SI" b="1" dirty="0" smtClean="0"/>
          </a:p>
          <a:p>
            <a:pPr algn="ctr"/>
            <a:r>
              <a:rPr lang="sl-SI" b="1" dirty="0" smtClean="0"/>
              <a:t>A tam zgoraj jih imate?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1389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251520" y="3105835"/>
            <a:ext cx="864096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l-SI" b="1" dirty="0" smtClean="0"/>
          </a:p>
          <a:p>
            <a:pPr algn="ctr"/>
            <a:endParaRPr lang="sl-SI" b="1" dirty="0"/>
          </a:p>
          <a:p>
            <a:pPr algn="ctr"/>
            <a:endParaRPr lang="sl-SI" b="1" dirty="0" smtClean="0"/>
          </a:p>
          <a:p>
            <a:pPr algn="ctr"/>
            <a:endParaRPr lang="sl-SI" b="1" dirty="0"/>
          </a:p>
          <a:p>
            <a:pPr algn="ctr"/>
            <a:endParaRPr lang="sl-SI" b="1" dirty="0" smtClean="0"/>
          </a:p>
          <a:p>
            <a:pPr algn="ctr"/>
            <a:endParaRPr lang="sl-SI" b="1" dirty="0"/>
          </a:p>
          <a:p>
            <a:pPr algn="ctr"/>
            <a:endParaRPr lang="sl-SI" b="1" dirty="0" smtClean="0"/>
          </a:p>
          <a:p>
            <a:pPr algn="ctr"/>
            <a:endParaRPr lang="sl-SI" b="1" dirty="0"/>
          </a:p>
          <a:p>
            <a:pPr algn="ctr"/>
            <a:endParaRPr lang="sl-SI" b="1" dirty="0" smtClean="0"/>
          </a:p>
          <a:p>
            <a:pPr algn="ctr"/>
            <a:endParaRPr lang="sl-SI" b="1" dirty="0"/>
          </a:p>
          <a:p>
            <a:pPr algn="ctr"/>
            <a:endParaRPr lang="sl-SI" b="1" dirty="0" smtClean="0"/>
          </a:p>
          <a:p>
            <a:pPr algn="ctr"/>
            <a:r>
              <a:rPr lang="sl-SI" sz="2400" b="1" dirty="0" smtClean="0">
                <a:solidFill>
                  <a:srgbClr val="FF0000"/>
                </a:solidFill>
              </a:rPr>
              <a:t>Nikoli dovolj! Še sredi </a:t>
            </a:r>
            <a:r>
              <a:rPr lang="sl-SI" sz="2400" b="1" dirty="0">
                <a:solidFill>
                  <a:srgbClr val="FF0000"/>
                </a:solidFill>
              </a:rPr>
              <a:t>P</a:t>
            </a:r>
            <a:r>
              <a:rPr lang="sl-SI" sz="2400" b="1" dirty="0" smtClean="0">
                <a:solidFill>
                  <a:srgbClr val="FF0000"/>
                </a:solidFill>
              </a:rPr>
              <a:t>ariza nas je moril z Jakopičem… </a:t>
            </a:r>
            <a:endParaRPr lang="sl-SI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88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462</Words>
  <Application>Microsoft Office PowerPoint</Application>
  <PresentationFormat>Diaprojekcija na zaslonu (4:3)</PresentationFormat>
  <Paragraphs>321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30</vt:i4>
      </vt:variant>
    </vt:vector>
  </HeadingPairs>
  <TitlesOfParts>
    <vt:vector size="31" baseType="lpstr">
      <vt:lpstr>Officeova tema</vt:lpstr>
      <vt:lpstr>Strokovna ekskurzija SMD v Francijo  Lens - Pariz</vt:lpstr>
      <vt:lpstr>Nagcev nihče več ne gleda…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Narodna galerija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Strokovna ekskurzija SMD v Francijo  Lens - Pariz</dc:title>
  <dc:creator>Andrej Smrekar</dc:creator>
  <cp:lastModifiedBy>Andrej Smrekar</cp:lastModifiedBy>
  <cp:revision>18</cp:revision>
  <dcterms:created xsi:type="dcterms:W3CDTF">2013-05-31T08:05:44Z</dcterms:created>
  <dcterms:modified xsi:type="dcterms:W3CDTF">2013-05-31T11:21:26Z</dcterms:modified>
</cp:coreProperties>
</file>