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4" r:id="rId1"/>
  </p:sldMasterIdLst>
  <p:notesMasterIdLst>
    <p:notesMasterId r:id="rId38"/>
  </p:notesMasterIdLst>
  <p:handoutMasterIdLst>
    <p:handoutMasterId r:id="rId39"/>
  </p:handoutMasterIdLst>
  <p:sldIdLst>
    <p:sldId id="257" r:id="rId2"/>
    <p:sldId id="259" r:id="rId3"/>
    <p:sldId id="332" r:id="rId4"/>
    <p:sldId id="265" r:id="rId5"/>
    <p:sldId id="309" r:id="rId6"/>
    <p:sldId id="266" r:id="rId7"/>
    <p:sldId id="267" r:id="rId8"/>
    <p:sldId id="268" r:id="rId9"/>
    <p:sldId id="271" r:id="rId10"/>
    <p:sldId id="272" r:id="rId11"/>
    <p:sldId id="330" r:id="rId12"/>
    <p:sldId id="275" r:id="rId13"/>
    <p:sldId id="292" r:id="rId14"/>
    <p:sldId id="293" r:id="rId15"/>
    <p:sldId id="326" r:id="rId16"/>
    <p:sldId id="315" r:id="rId17"/>
    <p:sldId id="295" r:id="rId18"/>
    <p:sldId id="312" r:id="rId19"/>
    <p:sldId id="311" r:id="rId20"/>
    <p:sldId id="298" r:id="rId21"/>
    <p:sldId id="317" r:id="rId22"/>
    <p:sldId id="318" r:id="rId23"/>
    <p:sldId id="319" r:id="rId24"/>
    <p:sldId id="323" r:id="rId25"/>
    <p:sldId id="324" r:id="rId26"/>
    <p:sldId id="303" r:id="rId27"/>
    <p:sldId id="316" r:id="rId28"/>
    <p:sldId id="305" r:id="rId29"/>
    <p:sldId id="331" r:id="rId30"/>
    <p:sldId id="290" r:id="rId31"/>
    <p:sldId id="308" r:id="rId32"/>
    <p:sldId id="328" r:id="rId33"/>
    <p:sldId id="329" r:id="rId34"/>
    <p:sldId id="327" r:id="rId35"/>
    <p:sldId id="313" r:id="rId36"/>
    <p:sldId id="314" r:id="rId37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80151D"/>
    <a:srgbClr val="EECFE7"/>
    <a:srgbClr val="FFEDF9"/>
    <a:srgbClr val="FF00A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>
        <p:scale>
          <a:sx n="81" d="100"/>
          <a:sy n="81" d="100"/>
        </p:scale>
        <p:origin x="-850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72D6F5E-989B-4ADB-90EF-F428D6F62561}" type="datetime1">
              <a:rPr lang="fr-FR"/>
              <a:pPr/>
              <a:t>02/06/2017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D765585-328B-4F45-BE59-D7E7ECC6BA70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469DC97B-3C64-42B8-BA81-17B62149A084}" type="datetime1">
              <a:rPr lang="fr-FR"/>
              <a:pPr/>
              <a:t>02/06/2017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65414313-9079-4B80-9DC6-2380BD4A734C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ＭＳ Ｐゴシック" pitchFamily="-10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2909221-F0C9-4E4D-AF70-BE7255B23AFE}" type="slidenum">
              <a:rPr lang="fr-FR">
                <a:latin typeface="Times" pitchFamily="1" charset="0"/>
              </a:rPr>
              <a:pPr/>
              <a:t>1</a:t>
            </a:fld>
            <a:endParaRPr lang="fr-FR">
              <a:latin typeface="Times" pitchFamily="1" charset="0"/>
            </a:endParaRPr>
          </a:p>
        </p:txBody>
      </p:sp>
      <p:sp>
        <p:nvSpPr>
          <p:cNvPr id="1741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98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/>
          <a:p>
            <a:endParaRPr lang="sl-SI" sz="1800">
              <a:latin typeface="Calibri" pitchFamily="34" charset="0"/>
            </a:endParaRPr>
          </a:p>
        </p:txBody>
      </p:sp>
      <p:sp>
        <p:nvSpPr>
          <p:cNvPr id="17412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noFill/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sl-SI" smtClean="0">
              <a:latin typeface="Times" pitchFamily="1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71E8BB3-3460-41D6-8903-2C7A8C2141A3}" type="slidenum">
              <a:rPr lang="fr-FR">
                <a:latin typeface="Arial" pitchFamily="34" charset="0"/>
              </a:rPr>
              <a:pPr/>
              <a:t>15</a:t>
            </a:fld>
            <a:endParaRPr lang="fr-FR">
              <a:latin typeface="Arial" pitchFamily="34" charset="0"/>
            </a:endParaRPr>
          </a:p>
        </p:txBody>
      </p:sp>
      <p:sp>
        <p:nvSpPr>
          <p:cNvPr id="39939" name="Text Box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Text Box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sl-SI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7DD7D7A-1B7A-42A8-A29C-0B1E08FA2C29}" type="slidenum">
              <a:rPr lang="fr-FR"/>
              <a:pPr/>
              <a:t>16</a:t>
            </a:fld>
            <a:endParaRPr lang="fr-FR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sl-SI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8C074E2-34B4-415C-8F5D-D162E6DA8365}" type="slidenum">
              <a:rPr lang="fr-FR"/>
              <a:pPr/>
              <a:t>18</a:t>
            </a:fld>
            <a:endParaRPr lang="fr-FR"/>
          </a:p>
        </p:txBody>
      </p:sp>
      <p:sp>
        <p:nvSpPr>
          <p:cNvPr id="16385" name="Text Box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Text Box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sl-SI" smtClean="0">
              <a:ea typeface="ＭＳ Ｐゴシック" pitchFamily="34" charset="-128"/>
            </a:endParaRPr>
          </a:p>
        </p:txBody>
      </p:sp>
      <p:sp>
        <p:nvSpPr>
          <p:cNvPr id="4813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4D6F959-FCF7-484D-A10D-190EE55B13C4}" type="slidenum">
              <a:rPr lang="fr-FR">
                <a:latin typeface="Times" pitchFamily="1" charset="0"/>
              </a:rPr>
              <a:pPr/>
              <a:t>20</a:t>
            </a:fld>
            <a:endParaRPr lang="fr-FR">
              <a:latin typeface="Times" pitchFamily="1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5D97C70-6798-4BE1-A32A-DBED79C4C144}" type="slidenum">
              <a:rPr lang="fr-FR">
                <a:latin typeface="Times" pitchFamily="1" charset="0"/>
              </a:rPr>
              <a:pPr/>
              <a:t>22</a:t>
            </a:fld>
            <a:endParaRPr lang="fr-FR">
              <a:latin typeface="Times" pitchFamily="1" charset="0"/>
            </a:endParaRPr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98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/>
          <a:p>
            <a:endParaRPr lang="sl-SI" sz="2800">
              <a:latin typeface="Chalkboard" pitchFamily="1" charset="0"/>
            </a:endParaRPr>
          </a:p>
        </p:txBody>
      </p:sp>
      <p:sp>
        <p:nvSpPr>
          <p:cNvPr id="51204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noFill/>
        </p:spPr>
        <p:txBody>
          <a:bodyPr wrap="none" anchor="ctr"/>
          <a:lstStyle/>
          <a:p>
            <a:endParaRPr lang="sl-SI" smtClean="0">
              <a:latin typeface="Times" pitchFamily="1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A5C17A8-5AC4-45C4-BCC7-BDD199143C8D}" type="slidenum">
              <a:rPr lang="fr-FR">
                <a:latin typeface="Times" pitchFamily="1" charset="0"/>
              </a:rPr>
              <a:pPr/>
              <a:t>23</a:t>
            </a:fld>
            <a:endParaRPr lang="fr-FR">
              <a:latin typeface="Times" pitchFamily="1" charset="0"/>
            </a:endParaRPr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98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/>
          <a:p>
            <a:endParaRPr lang="sl-SI" sz="2800">
              <a:latin typeface="Chalkboard" pitchFamily="1" charset="0"/>
            </a:endParaRPr>
          </a:p>
        </p:txBody>
      </p:sp>
      <p:sp>
        <p:nvSpPr>
          <p:cNvPr id="53252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noFill/>
        </p:spPr>
        <p:txBody>
          <a:bodyPr wrap="none" anchor="ctr"/>
          <a:lstStyle/>
          <a:p>
            <a:endParaRPr lang="sl-SI" smtClean="0">
              <a:latin typeface="Times" pitchFamily="1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49D0197-320D-4E02-A9BC-075CC030E295}" type="slidenum">
              <a:rPr lang="fr-FR"/>
              <a:pPr/>
              <a:t>35</a:t>
            </a:fld>
            <a:endParaRPr lang="fr-FR"/>
          </a:p>
        </p:txBody>
      </p:sp>
      <p:sp>
        <p:nvSpPr>
          <p:cNvPr id="17409" name="Text Box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Text Box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B9D2F72-5577-4FEE-B3A6-46111EA799C4}" type="slidenum">
              <a:rPr lang="fr-FR"/>
              <a:pPr/>
              <a:t>36</a:t>
            </a:fld>
            <a:endParaRPr lang="fr-FR"/>
          </a:p>
        </p:txBody>
      </p:sp>
      <p:sp>
        <p:nvSpPr>
          <p:cNvPr id="18433" name="Text Box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Text Box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mtClean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AAB46DA-A1E2-4648-B08D-CB90761D7AF6}" type="slidenum">
              <a:rPr lang="fr-FR">
                <a:latin typeface="Times" pitchFamily="1" charset="0"/>
              </a:rPr>
              <a:pPr/>
              <a:t>2</a:t>
            </a:fld>
            <a:endParaRPr lang="fr-FR">
              <a:latin typeface="Times" pitchFamily="1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sl-SI" smtClean="0">
              <a:latin typeface="Times" pitchFamily="1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DC3DA93-20CA-49CB-8A9E-7217421D592A}" type="slidenum">
              <a:rPr lang="fr-FR">
                <a:latin typeface="Times" pitchFamily="1" charset="0"/>
              </a:rPr>
              <a:pPr/>
              <a:t>4</a:t>
            </a:fld>
            <a:endParaRPr lang="fr-FR">
              <a:latin typeface="Times" pitchFamily="1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sl-SI" smtClean="0">
              <a:latin typeface="Times" pitchFamily="1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5D23EFA-8EB8-48CC-8CC0-06FD0D7C33D2}" type="slidenum">
              <a:rPr lang="fr-FR">
                <a:latin typeface="Times" pitchFamily="1" charset="0"/>
              </a:rPr>
              <a:pPr/>
              <a:t>6</a:t>
            </a:fld>
            <a:endParaRPr lang="fr-FR">
              <a:latin typeface="Times" pitchFamily="1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sl-SI" smtClean="0">
              <a:latin typeface="Times" pitchFamily="1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633C2BC-CA15-41B4-B00B-F4AE728F92D7}" type="slidenum">
              <a:rPr lang="fr-FR">
                <a:latin typeface="Times" pitchFamily="1" charset="0"/>
              </a:rPr>
              <a:pPr/>
              <a:t>7</a:t>
            </a:fld>
            <a:endParaRPr lang="fr-FR">
              <a:latin typeface="Times" pitchFamily="1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 smtClean="0">
                <a:latin typeface="Times" pitchFamily="1" charset="0"/>
                <a:ea typeface="ＭＳ Ｐゴシック" pitchFamily="34" charset="-128"/>
              </a:rPr>
              <a:t>Expert- tise</a:t>
            </a:r>
          </a:p>
          <a:p>
            <a:pPr eaLnBrk="1" hangingPunct="1">
              <a:spcBef>
                <a:spcPct val="0"/>
              </a:spcBef>
            </a:pPr>
            <a:endParaRPr lang="fr-FR" smtClean="0">
              <a:latin typeface="Times" pitchFamily="1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fr-FR" smtClean="0">
                <a:latin typeface="Times" pitchFamily="1" charset="0"/>
                <a:ea typeface="ＭＳ Ｐゴシック" pitchFamily="34" charset="-128"/>
              </a:rPr>
              <a:t>RE- GIENS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BBA0096-90B9-4E62-893C-D1034F383573}" type="slidenum">
              <a:rPr lang="fr-FR">
                <a:latin typeface="Times" pitchFamily="1" charset="0"/>
              </a:rPr>
              <a:pPr/>
              <a:t>8</a:t>
            </a:fld>
            <a:endParaRPr lang="fr-FR">
              <a:latin typeface="Times" pitchFamily="1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 sz="3200" smtClean="0">
                <a:latin typeface="Times" pitchFamily="1" charset="0"/>
                <a:ea typeface="ＭＳ Ｐゴシック" pitchFamily="34" charset="-128"/>
              </a:rPr>
              <a:t>Who are retei iring know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5940C4D-0ABF-42BB-B76D-58899C663B59}" type="slidenum">
              <a:rPr lang="fr-FR">
                <a:latin typeface="Times" pitchFamily="1" charset="0"/>
              </a:rPr>
              <a:pPr/>
              <a:t>9</a:t>
            </a:fld>
            <a:endParaRPr lang="fr-FR">
              <a:latin typeface="Times" pitchFamily="1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sl-SI" smtClean="0">
              <a:latin typeface="Times" pitchFamily="1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BCF72F2-C473-4F05-AAF7-AE0C983F3001}" type="slidenum">
              <a:rPr lang="fr-FR">
                <a:latin typeface="Times" pitchFamily="1" charset="0"/>
              </a:rPr>
              <a:pPr/>
              <a:t>10</a:t>
            </a:fld>
            <a:endParaRPr lang="fr-FR">
              <a:latin typeface="Times" pitchFamily="1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 smtClean="0">
                <a:latin typeface="Times" pitchFamily="1" charset="0"/>
                <a:ea typeface="ＭＳ Ｐゴシック" pitchFamily="34" charset="-128"/>
              </a:rPr>
              <a:t>Groups working on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sl-SI" smtClean="0">
              <a:ea typeface="ＭＳ Ｐゴシック" pitchFamily="34" charset="-128"/>
            </a:endParaRPr>
          </a:p>
        </p:txBody>
      </p:sp>
      <p:sp>
        <p:nvSpPr>
          <p:cNvPr id="3481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9345E96-0365-4D32-9292-11AA05C52114}" type="slidenum">
              <a:rPr lang="fr-FR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12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Ellipse 13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4" name="Titr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6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128E73-E937-4D31-B3CE-730CAA9AEBD4}" type="datetime1">
              <a:rPr lang="en-US"/>
              <a:pPr/>
              <a:t>6/2/2017</a:t>
            </a:fld>
            <a:endParaRPr lang="en-US">
              <a:solidFill>
                <a:srgbClr val="715A51"/>
              </a:solidFill>
            </a:endParaRPr>
          </a:p>
        </p:txBody>
      </p:sp>
      <p:sp>
        <p:nvSpPr>
          <p:cNvPr id="7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D1734-ABF6-4185-B0D4-40152D9F866F}" type="slidenum">
              <a:rPr lang="en-US"/>
              <a:pPr/>
              <a:t>‹#›</a:t>
            </a:fld>
            <a:endParaRPr lang="en-US">
              <a:solidFill>
                <a:srgbClr val="715A5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EDDFEC-99AC-4492-86B4-6E130CC201EA}" type="datetime1">
              <a:rPr lang="en-US"/>
              <a:pPr/>
              <a:t>6/2/2017</a:t>
            </a:fld>
            <a:endParaRPr lang="en-US">
              <a:solidFill>
                <a:srgbClr val="715A51"/>
              </a:solidFill>
            </a:endParaRPr>
          </a:p>
        </p:txBody>
      </p:sp>
      <p:sp>
        <p:nvSpPr>
          <p:cNvPr id="5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411AC-5D65-4200-ACBE-C736C7BD3440}" type="slidenum">
              <a:rPr lang="en-US"/>
              <a:pPr/>
              <a:t>‹#›</a:t>
            </a:fld>
            <a:endParaRPr lang="en-US">
              <a:solidFill>
                <a:srgbClr val="715A5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3577E3-4D9D-40D6-A95A-041696EB3053}" type="datetime1">
              <a:rPr lang="en-US"/>
              <a:pPr/>
              <a:t>6/2/2017</a:t>
            </a:fld>
            <a:endParaRPr lang="en-US">
              <a:solidFill>
                <a:srgbClr val="715A51"/>
              </a:solidFill>
            </a:endParaRPr>
          </a:p>
        </p:txBody>
      </p:sp>
      <p:sp>
        <p:nvSpPr>
          <p:cNvPr id="5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7856EF-2555-4295-97C6-380C54476197}" type="slidenum">
              <a:rPr lang="en-US"/>
              <a:pPr/>
              <a:t>‹#›</a:t>
            </a:fld>
            <a:endParaRPr lang="en-US">
              <a:solidFill>
                <a:srgbClr val="715A5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>
          <a:xfrm>
            <a:off x="457200" y="6246813"/>
            <a:ext cx="2127250" cy="471487"/>
          </a:xfrm>
        </p:spPr>
        <p:txBody>
          <a:bodyPr/>
          <a:lstStyle>
            <a:lvl1pPr>
              <a:defRPr>
                <a:solidFill>
                  <a:schemeClr val="bg2">
                    <a:shade val="50000"/>
                    <a:satMod val="20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>
          <a:xfrm>
            <a:off x="3127375" y="6246813"/>
            <a:ext cx="2897188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>
          <a:xfrm>
            <a:off x="6556375" y="6246813"/>
            <a:ext cx="2128838" cy="471487"/>
          </a:xfrm>
        </p:spPr>
        <p:txBody>
          <a:bodyPr/>
          <a:lstStyle>
            <a:lvl1pPr>
              <a:defRPr/>
            </a:lvl1pPr>
          </a:lstStyle>
          <a:p>
            <a:fld id="{E282C6BC-DC58-4518-B574-8887389FD82F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348005-45FD-4D93-A0B9-80A7CCDA36F5}" type="datetime1">
              <a:rPr lang="en-US"/>
              <a:pPr/>
              <a:t>6/2/2017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F15AC9-8629-4DEA-BD13-CB2F1071C2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>
            <a:noFill/>
            <a:miter lim="800000"/>
            <a:headEnd/>
            <a:tailEnd/>
          </a:ln>
          <a:effectLst>
            <a:outerShdw dist="38000" dir="10800000" algn="tl" rotWithShape="0">
              <a:srgbClr val="706B5F">
                <a:alpha val="25000"/>
              </a:srgbClr>
            </a:outerShdw>
          </a:effectLst>
        </p:spPr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Ellipse 1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7" name="Ellipse 1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D2DFC8-6E47-41EB-A5D6-6E670AD9B5D2}" type="datetime1">
              <a:rPr lang="en-US"/>
              <a:pPr/>
              <a:t>6/2/2017</a:t>
            </a:fld>
            <a:endParaRPr lang="en-US">
              <a:solidFill>
                <a:srgbClr val="715A51"/>
              </a:solidFill>
            </a:endParaRP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9D4B78-3E43-4A20-9717-3D2FC170215A}" type="slidenum">
              <a:rPr lang="en-US"/>
              <a:pPr/>
              <a:t>‹#›</a:t>
            </a:fld>
            <a:endParaRPr lang="en-US">
              <a:solidFill>
                <a:srgbClr val="715A5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C2805E-52AF-4821-B206-DC502B64EF2E}" type="datetime1">
              <a:rPr lang="en-US"/>
              <a:pPr/>
              <a:t>6/2/2017</a:t>
            </a:fld>
            <a:endParaRPr lang="en-US">
              <a:solidFill>
                <a:srgbClr val="715A51"/>
              </a:solidFill>
            </a:endParaRPr>
          </a:p>
        </p:txBody>
      </p:sp>
      <p:sp>
        <p:nvSpPr>
          <p:cNvPr id="6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6E347C-9E44-4B55-8D7F-F37D47F4D279}" type="slidenum">
              <a:rPr lang="en-US"/>
              <a:pPr/>
              <a:t>‹#›</a:t>
            </a:fld>
            <a:endParaRPr lang="en-US">
              <a:solidFill>
                <a:srgbClr val="715A5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9E0001-A00D-4A22-8369-EA0F3AFA36DA}" type="datetime1">
              <a:rPr lang="en-US"/>
              <a:pPr/>
              <a:t>6/2/2017</a:t>
            </a:fld>
            <a:endParaRPr lang="en-US">
              <a:solidFill>
                <a:srgbClr val="715A51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B270AF-5951-4BD2-A260-B673C0C38B9A}" type="slidenum">
              <a:rPr lang="en-US"/>
              <a:pPr/>
              <a:t>‹#›</a:t>
            </a:fld>
            <a:endParaRPr lang="en-US">
              <a:solidFill>
                <a:srgbClr val="715A5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3502A2-3165-48C7-B5E7-543D7A0DC7C8}" type="datetime1">
              <a:rPr lang="fr-FR"/>
              <a:pPr/>
              <a:t>02/06/2017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54F3A-9BF8-4EDE-91FC-5936AD24973C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>
            <a:noFill/>
            <a:miter lim="800000"/>
            <a:headEnd/>
            <a:tailEnd/>
          </a:ln>
          <a:effectLst>
            <a:outerShdw dist="38000" dir="10800000" algn="tl" rotWithShape="0">
              <a:srgbClr val="706B5F">
                <a:alpha val="25000"/>
              </a:srgbClr>
            </a:outerShdw>
          </a:effectLst>
        </p:spPr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428C1D-F0B7-40BC-94B1-CC103FFA6ADD}" type="datetime1">
              <a:rPr lang="en-US"/>
              <a:pPr/>
              <a:t>6/2/2017</a:t>
            </a:fld>
            <a:endParaRPr lang="en-US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3EB4B9-700A-4F93-8E40-0D28A6E7CE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88A2A0-E98B-45E6-BE98-FAF47141C1D8}" type="datetime1">
              <a:rPr lang="en-US"/>
              <a:pPr/>
              <a:t>6/2/2017</a:t>
            </a:fld>
            <a:endParaRPr lang="en-US">
              <a:solidFill>
                <a:srgbClr val="715A51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247912-893F-40D1-8D8B-365C4C62F6F6}" type="slidenum">
              <a:rPr lang="en-US"/>
              <a:pPr/>
              <a:t>‹#›</a:t>
            </a:fld>
            <a:endParaRPr lang="en-US">
              <a:solidFill>
                <a:srgbClr val="715A5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ea typeface="+mn-ea"/>
            </a:endParaRPr>
          </a:p>
        </p:txBody>
      </p:sp>
      <p:sp>
        <p:nvSpPr>
          <p:cNvPr id="6" name="Processus 13"/>
          <p:cNvSpPr>
            <a:spLocks noChangeArrowheads="1"/>
          </p:cNvSpPr>
          <p:nvPr/>
        </p:nvSpPr>
        <p:spPr bwMode="auto"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7"/>
            </a:srgbClr>
          </a:solidFill>
          <a:ln w="6350" cap="rnd">
            <a:solidFill>
              <a:srgbClr val="FFFFFF"/>
            </a:solidFill>
            <a:miter lim="800000"/>
            <a:headEnd/>
            <a:tailEnd/>
          </a:ln>
          <a:effectLst>
            <a:outerShdw dist="25400" dir="3299947" sx="96001" sy="96001" algn="tl" rotWithShape="0">
              <a:srgbClr val="EBDAB1">
                <a:alpha val="39999"/>
              </a:srgbClr>
            </a:outerShdw>
          </a:effectLst>
        </p:spPr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Processus 15"/>
          <p:cNvSpPr>
            <a:spLocks noChangeArrowheads="1"/>
          </p:cNvSpPr>
          <p:nvPr/>
        </p:nvSpPr>
        <p:spPr bwMode="auto"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7"/>
            </a:srgbClr>
          </a:solidFill>
          <a:ln w="6350" cap="rnd">
            <a:solidFill>
              <a:srgbClr val="FFFFFF"/>
            </a:solidFill>
            <a:miter lim="800000"/>
            <a:headEnd/>
            <a:tailEnd/>
          </a:ln>
          <a:effectLst>
            <a:outerShdw dist="25400" dir="3299947" sx="96001" sy="96001" algn="tl" rotWithShape="0">
              <a:schemeClr val="bg2">
                <a:alpha val="20000"/>
              </a:schemeClr>
            </a:outerShdw>
          </a:effectLst>
        </p:spPr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2F7CB3-270C-4BCC-9E3A-CB7E1627B633}" type="datetime1">
              <a:rPr lang="en-US"/>
              <a:pPr/>
              <a:t>6/2/2017</a:t>
            </a:fld>
            <a:endParaRPr lang="en-US">
              <a:solidFill>
                <a:srgbClr val="715A51"/>
              </a:solidFill>
            </a:endParaRPr>
          </a:p>
        </p:txBody>
      </p:sp>
      <p:sp>
        <p:nvSpPr>
          <p:cNvPr id="9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422FE-1FF0-4639-B1F3-487B4F38583C}" type="slidenum">
              <a:rPr lang="en-US"/>
              <a:pPr/>
              <a:t>‹#›</a:t>
            </a:fld>
            <a:endParaRPr lang="en-US">
              <a:solidFill>
                <a:srgbClr val="715A5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teurs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Ellipse 7"/>
          <p:cNvSpPr>
            <a:spLocks noChangeArrowheads="1"/>
          </p:cNvSpPr>
          <p:nvPr/>
        </p:nvSpPr>
        <p:spPr bwMode="auto">
          <a:xfrm>
            <a:off x="168275" y="20638"/>
            <a:ext cx="1703388" cy="1703387"/>
          </a:xfrm>
          <a:prstGeom prst="ellipse">
            <a:avLst/>
          </a:prstGeom>
          <a:noFill/>
          <a:ln w="27305" cap="rnd">
            <a:solidFill>
              <a:srgbClr val="FFF6DB"/>
            </a:solidFill>
            <a:round/>
            <a:headEnd/>
            <a:tailEnd/>
          </a:ln>
          <a:effectLst>
            <a:outerShdw dist="25400" dir="5400000" algn="tl" rotWithShape="0">
              <a:srgbClr val="AFA58D">
                <a:alpha val="84999"/>
              </a:srgbClr>
            </a:outerShdw>
          </a:effectLst>
        </p:spPr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Bouée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1033" name="Espace réservé du texte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5A788"/>
                </a:solidFill>
              </a:defRPr>
            </a:lvl1pPr>
          </a:lstStyle>
          <a:p>
            <a:fld id="{B06C86A3-AF57-46DC-8C80-1308DC044FFC}" type="datetime1">
              <a:rPr lang="en-US"/>
              <a:pPr/>
              <a:t>6/2/2017</a:t>
            </a:fld>
            <a:endParaRPr lang="en-US">
              <a:solidFill>
                <a:srgbClr val="715A51"/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Arial" charset="0"/>
                <a:ea typeface="ＭＳ Ｐゴシック" charset="0"/>
                <a:cs typeface="ＭＳ Ｐゴシック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B5A788"/>
                </a:solidFill>
              </a:defRPr>
            </a:lvl1pPr>
          </a:lstStyle>
          <a:p>
            <a:fld id="{13CD2277-1B8A-47EF-A5E5-BEC5AF5813E5}" type="slidenum">
              <a:rPr lang="en-US"/>
              <a:pPr/>
              <a:t>‹#›</a:t>
            </a:fld>
            <a:endParaRPr lang="en-US">
              <a:solidFill>
                <a:srgbClr val="715A51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>
            <a:noFill/>
            <a:miter lim="800000"/>
            <a:headEnd/>
            <a:tailEnd/>
          </a:ln>
          <a:effectLst>
            <a:outerShdw dist="38000" dir="10800000" algn="tl" rotWithShape="0">
              <a:srgbClr val="706B5F">
                <a:alpha val="25000"/>
              </a:srgbClr>
            </a:outerShdw>
          </a:effectLst>
        </p:spPr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65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66" r:id="rId10"/>
    <p:sldLayoutId id="2147484067" r:id="rId11"/>
    <p:sldLayoutId id="214748407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charset="0"/>
          <a:ea typeface="ＭＳ Ｐゴシック" charset="0"/>
          <a:cs typeface="ＭＳ Ｐゴシック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/Users/cuenca-c/Desktop/JN%20et%20atelier%20paris%202013/Graph_synthe&#768;se_2013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mailto:catherine.cuenca@cnam.fr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1908175" y="836613"/>
            <a:ext cx="5616575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5188" rIns="81639" bIns="40820"/>
          <a:lstStyle>
            <a:lvl1pPr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endParaRPr lang="fr-FR" b="1" dirty="0" smtClean="0">
              <a:solidFill>
                <a:srgbClr val="80151D"/>
              </a:solidFill>
              <a:latin typeface="Palatino"/>
              <a:cs typeface="Palatino"/>
            </a:endParaRPr>
          </a:p>
          <a:p>
            <a:pPr algn="ctr" eaLnBrk="1" hangingPunct="1">
              <a:defRPr/>
            </a:pPr>
            <a:endParaRPr lang="fr-FR" b="1" dirty="0" smtClean="0">
              <a:solidFill>
                <a:srgbClr val="80151D"/>
              </a:solidFill>
              <a:latin typeface="Palatino"/>
              <a:cs typeface="Palatino"/>
            </a:endParaRPr>
          </a:p>
          <a:p>
            <a:pPr algn="ctr" eaLnBrk="1" hangingPunct="1">
              <a:defRPr/>
            </a:pPr>
            <a:r>
              <a:rPr lang="fr-FR" sz="3200" b="1" dirty="0" smtClean="0">
                <a:solidFill>
                  <a:srgbClr val="80151D"/>
                </a:solidFill>
                <a:latin typeface="Palatino"/>
                <a:cs typeface="Palatino"/>
              </a:rPr>
              <a:t>A national programme to </a:t>
            </a:r>
            <a:r>
              <a:rPr lang="fr-FR" sz="3200" b="1" dirty="0" err="1" smtClean="0">
                <a:solidFill>
                  <a:srgbClr val="80151D"/>
                </a:solidFill>
                <a:latin typeface="Palatino"/>
                <a:cs typeface="Palatino"/>
              </a:rPr>
              <a:t>save</a:t>
            </a:r>
            <a:r>
              <a:rPr lang="fr-FR" sz="3200" b="1" dirty="0" smtClean="0">
                <a:solidFill>
                  <a:srgbClr val="80151D"/>
                </a:solidFill>
                <a:latin typeface="Palatino"/>
                <a:cs typeface="Palatino"/>
              </a:rPr>
              <a:t> </a:t>
            </a:r>
            <a:r>
              <a:rPr lang="fr-FR" sz="3200" b="1" dirty="0" err="1" smtClean="0">
                <a:solidFill>
                  <a:srgbClr val="80151D"/>
                </a:solidFill>
                <a:latin typeface="Palatino"/>
                <a:cs typeface="Palatino"/>
              </a:rPr>
              <a:t>contemporary</a:t>
            </a:r>
            <a:r>
              <a:rPr lang="fr-FR" sz="3200" b="1" dirty="0" smtClean="0">
                <a:solidFill>
                  <a:srgbClr val="80151D"/>
                </a:solidFill>
                <a:latin typeface="Palatino"/>
                <a:cs typeface="Palatino"/>
              </a:rPr>
              <a:t>  </a:t>
            </a:r>
            <a:r>
              <a:rPr lang="fr-FR" sz="3200" b="1" dirty="0" err="1" smtClean="0">
                <a:solidFill>
                  <a:srgbClr val="80151D"/>
                </a:solidFill>
                <a:latin typeface="Palatino"/>
                <a:cs typeface="Palatino"/>
              </a:rPr>
              <a:t>scientific</a:t>
            </a:r>
            <a:r>
              <a:rPr lang="fr-FR" sz="3200" b="1" dirty="0" smtClean="0">
                <a:solidFill>
                  <a:srgbClr val="80151D"/>
                </a:solidFill>
                <a:latin typeface="Palatino"/>
                <a:cs typeface="Palatino"/>
              </a:rPr>
              <a:t> and </a:t>
            </a:r>
            <a:r>
              <a:rPr lang="fr-FR" sz="3200" b="1" dirty="0" err="1" smtClean="0">
                <a:solidFill>
                  <a:srgbClr val="80151D"/>
                </a:solidFill>
                <a:latin typeface="Palatino"/>
                <a:cs typeface="Palatino"/>
              </a:rPr>
              <a:t>technical</a:t>
            </a:r>
            <a:r>
              <a:rPr lang="fr-FR" sz="3200" b="1" dirty="0" smtClean="0">
                <a:solidFill>
                  <a:srgbClr val="80151D"/>
                </a:solidFill>
                <a:latin typeface="Palatino"/>
                <a:cs typeface="Palatino"/>
              </a:rPr>
              <a:t> </a:t>
            </a:r>
            <a:r>
              <a:rPr lang="fr-FR" sz="3200" b="1" dirty="0" err="1" smtClean="0">
                <a:solidFill>
                  <a:srgbClr val="80151D"/>
                </a:solidFill>
                <a:latin typeface="Palatino"/>
                <a:cs typeface="Palatino"/>
              </a:rPr>
              <a:t>heritage</a:t>
            </a:r>
            <a:endParaRPr lang="fr-FR" sz="3200" b="1" dirty="0" smtClean="0">
              <a:solidFill>
                <a:srgbClr val="80151D"/>
              </a:solidFill>
              <a:latin typeface="Palatino"/>
              <a:cs typeface="Palatino"/>
            </a:endParaRPr>
          </a:p>
          <a:p>
            <a:pPr algn="ctr" eaLnBrk="1" hangingPunct="1">
              <a:defRPr/>
            </a:pPr>
            <a:r>
              <a:rPr lang="fr-FR" sz="2000" b="1" dirty="0" smtClean="0">
                <a:solidFill>
                  <a:srgbClr val="80151D"/>
                </a:solidFill>
                <a:latin typeface="Palatino"/>
                <a:cs typeface="Palatino"/>
              </a:rPr>
              <a:t> (Mission PATSTEC)</a:t>
            </a:r>
          </a:p>
          <a:p>
            <a:pPr algn="ctr" eaLnBrk="1" hangingPunct="1">
              <a:defRPr/>
            </a:pPr>
            <a:endParaRPr lang="fr-FR" sz="3600" b="1" dirty="0" smtClean="0">
              <a:solidFill>
                <a:srgbClr val="80151D"/>
              </a:solidFill>
              <a:latin typeface="Goudy Old Style" charset="0"/>
              <a:cs typeface="Lucida Sans Unicode" charset="0"/>
            </a:endParaRPr>
          </a:p>
          <a:p>
            <a:pPr marL="457200" indent="-457200" algn="ctr" eaLnBrk="1" hangingPunct="1">
              <a:buFontTx/>
              <a:buChar char="-"/>
              <a:defRPr/>
            </a:pPr>
            <a:r>
              <a:rPr lang="fr-FR" sz="2000" b="1" dirty="0" smtClean="0">
                <a:solidFill>
                  <a:srgbClr val="800000"/>
                </a:solidFill>
                <a:latin typeface="Goudy Old Style" charset="0"/>
                <a:cs typeface="Lucida Sans Unicode" charset="0"/>
              </a:rPr>
              <a:t>TEHNISKI MUZEJ -</a:t>
            </a:r>
          </a:p>
          <a:p>
            <a:pPr algn="ctr" eaLnBrk="1" hangingPunct="1">
              <a:defRPr/>
            </a:pPr>
            <a:r>
              <a:rPr lang="fr-FR" sz="2000" b="1" dirty="0" smtClean="0">
                <a:solidFill>
                  <a:srgbClr val="800000"/>
                </a:solidFill>
                <a:latin typeface="Goudy Old Style" charset="0"/>
                <a:cs typeface="Lucida Sans Unicode" charset="0"/>
              </a:rPr>
              <a:t>        -Ljubljana- 19 </a:t>
            </a:r>
            <a:r>
              <a:rPr lang="fr-FR" sz="2000" b="1" dirty="0">
                <a:solidFill>
                  <a:srgbClr val="800000"/>
                </a:solidFill>
                <a:latin typeface="Goudy Old Style" charset="0"/>
                <a:cs typeface="Lucida Sans Unicode" charset="0"/>
              </a:rPr>
              <a:t>mai 2017</a:t>
            </a:r>
          </a:p>
          <a:p>
            <a:pPr algn="ctr" eaLnBrk="1" hangingPunct="1">
              <a:defRPr/>
            </a:pPr>
            <a:endParaRPr lang="fr-FR" sz="2000" b="1" dirty="0" smtClean="0">
              <a:solidFill>
                <a:srgbClr val="800000"/>
              </a:solidFill>
              <a:latin typeface="Goudy Old Style" charset="0"/>
              <a:cs typeface="Lucida Sans Unicode" charset="0"/>
            </a:endParaRPr>
          </a:p>
          <a:p>
            <a:pPr algn="ctr" eaLnBrk="1" hangingPunct="1">
              <a:defRPr/>
            </a:pPr>
            <a:endParaRPr lang="fr-FR" sz="2000" b="1" dirty="0" smtClean="0">
              <a:solidFill>
                <a:srgbClr val="800000"/>
              </a:solidFill>
              <a:latin typeface="Goudy Old Style" charset="0"/>
              <a:cs typeface="Lucida Sans Unicode" charset="0"/>
            </a:endParaRPr>
          </a:p>
          <a:p>
            <a:pPr algn="ctr" eaLnBrk="1" hangingPunct="1">
              <a:defRPr/>
            </a:pPr>
            <a:endParaRPr lang="fr-FR" sz="2000" b="1" dirty="0">
              <a:solidFill>
                <a:srgbClr val="800000"/>
              </a:solidFill>
              <a:latin typeface="Goudy Old Style" charset="0"/>
              <a:cs typeface="Lucida Sans Unicode" charset="0"/>
            </a:endParaRPr>
          </a:p>
          <a:p>
            <a:pPr algn="ctr" eaLnBrk="1" hangingPunct="1">
              <a:defRPr/>
            </a:pPr>
            <a:endParaRPr lang="fr-FR" sz="2000" b="1" dirty="0" smtClean="0">
              <a:solidFill>
                <a:srgbClr val="800000"/>
              </a:solidFill>
              <a:latin typeface="Goudy Old Style" charset="0"/>
              <a:cs typeface="Lucida Sans Unicode" charset="0"/>
            </a:endParaRPr>
          </a:p>
          <a:p>
            <a:pPr algn="ctr" eaLnBrk="1" hangingPunct="1">
              <a:defRPr/>
            </a:pPr>
            <a:endParaRPr lang="fr-FR" sz="2000" b="1" dirty="0" smtClean="0">
              <a:solidFill>
                <a:srgbClr val="800000"/>
              </a:solidFill>
              <a:latin typeface="Goudy Old Style" charset="0"/>
              <a:cs typeface="Lucida Sans Unicode" charset="0"/>
            </a:endParaRPr>
          </a:p>
          <a:p>
            <a:pPr algn="ctr" eaLnBrk="1" hangingPunct="1">
              <a:defRPr/>
            </a:pPr>
            <a:r>
              <a:rPr lang="fr-FR" b="1" dirty="0" smtClean="0">
                <a:solidFill>
                  <a:srgbClr val="800000"/>
                </a:solidFill>
                <a:latin typeface="Goudy Old Style" charset="0"/>
                <a:cs typeface="Lucida Sans Unicode" charset="0"/>
              </a:rPr>
              <a:t> Catherine Cuenca</a:t>
            </a:r>
          </a:p>
        </p:txBody>
      </p:sp>
      <p:pic>
        <p:nvPicPr>
          <p:cNvPr id="16386" name="Picture 54" descr="logoM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115888"/>
            <a:ext cx="2795588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13" descr="PATSTEC_Rouge&amp;Noi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5229225"/>
            <a:ext cx="17653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3"/>
          <p:cNvSpPr txBox="1">
            <a:spLocks noChangeArrowheads="1"/>
          </p:cNvSpPr>
          <p:nvPr/>
        </p:nvSpPr>
        <p:spPr bwMode="auto">
          <a:xfrm>
            <a:off x="3203575" y="594995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>
              <a:latin typeface="Times" pitchFamily="1" charset="0"/>
            </a:endParaRPr>
          </a:p>
        </p:txBody>
      </p:sp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0" y="6583363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>
              <a:latin typeface="Times" pitchFamily="1" charset="0"/>
            </a:endParaRPr>
          </a:p>
        </p:txBody>
      </p:sp>
      <p:sp>
        <p:nvSpPr>
          <p:cNvPr id="31747" name="Text Box 6"/>
          <p:cNvSpPr txBox="1">
            <a:spLocks noChangeArrowheads="1"/>
          </p:cNvSpPr>
          <p:nvPr/>
        </p:nvSpPr>
        <p:spPr bwMode="auto">
          <a:xfrm>
            <a:off x="555625" y="1676400"/>
            <a:ext cx="206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>
              <a:latin typeface="Times" pitchFamily="1" charset="0"/>
            </a:endParaRPr>
          </a:p>
        </p:txBody>
      </p:sp>
      <p:sp>
        <p:nvSpPr>
          <p:cNvPr id="31748" name="Text Box 7"/>
          <p:cNvSpPr txBox="1">
            <a:spLocks noChangeArrowheads="1"/>
          </p:cNvSpPr>
          <p:nvPr/>
        </p:nvSpPr>
        <p:spPr bwMode="auto">
          <a:xfrm>
            <a:off x="0" y="1219200"/>
            <a:ext cx="723900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 sz="2000">
              <a:latin typeface="Verdana" pitchFamily="34" charset="0"/>
            </a:endParaRPr>
          </a:p>
        </p:txBody>
      </p:sp>
      <p:sp>
        <p:nvSpPr>
          <p:cNvPr id="31749" name="Text Box 8"/>
          <p:cNvSpPr txBox="1">
            <a:spLocks noChangeArrowheads="1"/>
          </p:cNvSpPr>
          <p:nvPr/>
        </p:nvSpPr>
        <p:spPr bwMode="auto">
          <a:xfrm>
            <a:off x="1187450" y="0"/>
            <a:ext cx="7634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 sz="1800"/>
          </a:p>
        </p:txBody>
      </p:sp>
      <p:sp>
        <p:nvSpPr>
          <p:cNvPr id="31750" name="Text Box 9"/>
          <p:cNvSpPr txBox="1">
            <a:spLocks noChangeArrowheads="1"/>
          </p:cNvSpPr>
          <p:nvPr/>
        </p:nvSpPr>
        <p:spPr bwMode="auto">
          <a:xfrm>
            <a:off x="762000" y="652463"/>
            <a:ext cx="7627938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70000"/>
              </a:spcBef>
              <a:buClr>
                <a:srgbClr val="C59500"/>
              </a:buClr>
              <a:buSzPct val="65000"/>
            </a:pPr>
            <a:r>
              <a:rPr kumimoji="1" lang="fr-FR" sz="2800" i="1">
                <a:solidFill>
                  <a:srgbClr val="800000"/>
                </a:solidFill>
                <a:latin typeface="Goudy Old Style" pitchFamily="18" charset="0"/>
              </a:rPr>
              <a:t>  </a:t>
            </a:r>
            <a:r>
              <a:rPr kumimoji="1" lang="fr-FR" sz="3200" b="1" i="1">
                <a:solidFill>
                  <a:srgbClr val="800000"/>
                </a:solidFill>
                <a:latin typeface="Goudy Old Style" pitchFamily="18" charset="0"/>
              </a:rPr>
              <a:t>  </a:t>
            </a:r>
            <a:r>
              <a:rPr kumimoji="1" lang="fr-FR" sz="3200" b="1" i="1">
                <a:solidFill>
                  <a:srgbClr val="80151D"/>
                </a:solidFill>
                <a:latin typeface="Goudy Old Style" pitchFamily="18" charset="0"/>
              </a:rPr>
              <a:t>Organization of the programme</a:t>
            </a:r>
            <a:endParaRPr lang="fr-FR" sz="3200" b="1" i="1">
              <a:solidFill>
                <a:srgbClr val="80151D"/>
              </a:solidFill>
              <a:latin typeface="Goudy Old Style" pitchFamily="18" charset="0"/>
              <a:sym typeface="Wingdings" pitchFamily="2" charset="2"/>
            </a:endParaRPr>
          </a:p>
          <a:p>
            <a:pPr algn="ctr">
              <a:buClr>
                <a:srgbClr val="C59500"/>
              </a:buClr>
              <a:buSzPct val="65000"/>
            </a:pPr>
            <a:endParaRPr lang="fr-FR">
              <a:solidFill>
                <a:srgbClr val="80151D"/>
              </a:solidFill>
              <a:latin typeface="Goudy Old Style" pitchFamily="18" charset="0"/>
              <a:sym typeface="Wingdings" pitchFamily="2" charset="2"/>
            </a:endParaRPr>
          </a:p>
          <a:p>
            <a:pPr algn="ctr">
              <a:buClr>
                <a:srgbClr val="9025D3"/>
              </a:buClr>
            </a:pPr>
            <a:r>
              <a:rPr lang="fr-FR" i="1">
                <a:solidFill>
                  <a:srgbClr val="80151D"/>
                </a:solidFill>
                <a:latin typeface="Goudy Old Style" pitchFamily="18" charset="0"/>
                <a:sym typeface="Wingdings" pitchFamily="2" charset="2"/>
              </a:rPr>
              <a:t> </a:t>
            </a:r>
            <a:r>
              <a:rPr lang="fr-FR" sz="2800" i="1">
                <a:solidFill>
                  <a:srgbClr val="80151D"/>
                </a:solidFill>
                <a:latin typeface="Goudy Old Style" pitchFamily="18" charset="0"/>
                <a:sym typeface="Wingdings" pitchFamily="2" charset="2"/>
              </a:rPr>
              <a:t>- </a:t>
            </a:r>
            <a:r>
              <a:rPr lang="fr-FR" sz="2800" b="1" i="1">
                <a:solidFill>
                  <a:srgbClr val="80151D"/>
                </a:solidFill>
                <a:latin typeface="Goudy Old Style" pitchFamily="18" charset="0"/>
                <a:sym typeface="Wingdings" pitchFamily="2" charset="2"/>
              </a:rPr>
              <a:t>A national coordination team in the Musée des arts et métiers, Cnam Paris</a:t>
            </a:r>
          </a:p>
          <a:p>
            <a:pPr algn="ctr">
              <a:buClr>
                <a:srgbClr val="C59500"/>
              </a:buClr>
              <a:buSzPct val="65000"/>
              <a:buFont typeface="Wingdings" pitchFamily="2" charset="2"/>
              <a:buNone/>
            </a:pPr>
            <a:endParaRPr lang="fr-FR" sz="2800" b="1" i="1">
              <a:solidFill>
                <a:srgbClr val="80151D"/>
              </a:solidFill>
              <a:latin typeface="Goudy Old Style" pitchFamily="18" charset="0"/>
              <a:sym typeface="Wingdings" pitchFamily="2" charset="2"/>
            </a:endParaRPr>
          </a:p>
          <a:p>
            <a:pPr algn="ctr">
              <a:buClr>
                <a:srgbClr val="9025D3"/>
              </a:buClr>
            </a:pPr>
            <a:r>
              <a:rPr lang="fr-FR" sz="2800" b="1" i="1">
                <a:solidFill>
                  <a:srgbClr val="80151D"/>
                </a:solidFill>
                <a:latin typeface="Goudy Old Style" pitchFamily="18" charset="0"/>
                <a:sym typeface="Wingdings" pitchFamily="2" charset="2"/>
              </a:rPr>
              <a:t> - A scientific european committee </a:t>
            </a:r>
          </a:p>
          <a:p>
            <a:pPr algn="ctr">
              <a:buClr>
                <a:srgbClr val="C59500"/>
              </a:buClr>
              <a:buSzPct val="65000"/>
              <a:buFont typeface="Wingdings" pitchFamily="2" charset="2"/>
              <a:buNone/>
            </a:pPr>
            <a:r>
              <a:rPr lang="fr-FR" sz="2800" b="1" i="1">
                <a:solidFill>
                  <a:srgbClr val="80151D"/>
                </a:solidFill>
                <a:latin typeface="Goudy Old Style" pitchFamily="18" charset="0"/>
                <a:sym typeface="Wingdings" pitchFamily="2" charset="2"/>
              </a:rPr>
              <a:t>  	 - technical research groups (recommend 	what to keep from the last forty years)</a:t>
            </a:r>
          </a:p>
          <a:p>
            <a:pPr algn="ctr">
              <a:buClr>
                <a:srgbClr val="C59500"/>
              </a:buClr>
              <a:buSzPct val="65000"/>
              <a:buFont typeface="Wingdings" pitchFamily="2" charset="2"/>
              <a:buNone/>
            </a:pPr>
            <a:r>
              <a:rPr lang="fr-FR" sz="2800" b="1" i="1">
                <a:solidFill>
                  <a:srgbClr val="80151D"/>
                </a:solidFill>
                <a:latin typeface="Goudy Old Style" pitchFamily="18" charset="0"/>
                <a:sym typeface="Wingdings" pitchFamily="2" charset="2"/>
              </a:rPr>
              <a:t>  	 - a juridical research group (relationship between the object and the institute is not always clear, who is the owner)</a:t>
            </a:r>
            <a:endParaRPr kumimoji="1" lang="fr-FR" sz="2800" b="1" i="1">
              <a:solidFill>
                <a:srgbClr val="80151D"/>
              </a:solidFill>
              <a:latin typeface="Goudy Old Style" pitchFamily="18" charset="0"/>
            </a:endParaRPr>
          </a:p>
        </p:txBody>
      </p:sp>
      <p:sp>
        <p:nvSpPr>
          <p:cNvPr id="31751" name="Text Box 10"/>
          <p:cNvSpPr txBox="1">
            <a:spLocks noChangeArrowheads="1"/>
          </p:cNvSpPr>
          <p:nvPr/>
        </p:nvSpPr>
        <p:spPr bwMode="auto">
          <a:xfrm>
            <a:off x="2051050" y="5832475"/>
            <a:ext cx="5473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 sz="1800"/>
          </a:p>
        </p:txBody>
      </p:sp>
      <p:sp>
        <p:nvSpPr>
          <p:cNvPr id="31752" name="Text Box 11"/>
          <p:cNvSpPr txBox="1">
            <a:spLocks noChangeArrowheads="1"/>
          </p:cNvSpPr>
          <p:nvPr/>
        </p:nvSpPr>
        <p:spPr bwMode="auto">
          <a:xfrm>
            <a:off x="685800" y="0"/>
            <a:ext cx="77041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 sz="1800">
              <a:latin typeface="Tahoma" pitchFamily="34" charset="0"/>
            </a:endParaRPr>
          </a:p>
        </p:txBody>
      </p:sp>
      <p:sp>
        <p:nvSpPr>
          <p:cNvPr id="31753" name="Text Box 12"/>
          <p:cNvSpPr txBox="1">
            <a:spLocks noChangeArrowheads="1"/>
          </p:cNvSpPr>
          <p:nvPr/>
        </p:nvSpPr>
        <p:spPr bwMode="auto">
          <a:xfrm>
            <a:off x="-1404938" y="368300"/>
            <a:ext cx="8135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 sz="1800" i="1">
              <a:solidFill>
                <a:srgbClr val="800000"/>
              </a:solidFill>
              <a:latin typeface="Tahoma" pitchFamily="34" charset="0"/>
            </a:endParaRPr>
          </a:p>
        </p:txBody>
      </p:sp>
      <p:sp>
        <p:nvSpPr>
          <p:cNvPr id="31754" name="Rectangle 15"/>
          <p:cNvSpPr>
            <a:spLocks noChangeArrowheads="1"/>
          </p:cNvSpPr>
          <p:nvPr/>
        </p:nvSpPr>
        <p:spPr bwMode="auto">
          <a:xfrm>
            <a:off x="0" y="1271588"/>
            <a:ext cx="32067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>
              <a:lnSpc>
                <a:spcPct val="80000"/>
              </a:lnSpc>
              <a:spcBef>
                <a:spcPct val="70000"/>
              </a:spcBef>
              <a:buClr>
                <a:srgbClr val="C59500"/>
              </a:buClr>
              <a:buSzPct val="65000"/>
            </a:pPr>
            <a:r>
              <a:rPr kumimoji="1" lang="fr-FR" sz="1800">
                <a:solidFill>
                  <a:srgbClr val="000000"/>
                </a:solidFill>
                <a:latin typeface="Goudy Old Style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age 1" descr="Carte de France_2016_0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404813"/>
            <a:ext cx="66373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2"/>
          <p:cNvSpPr txBox="1">
            <a:spLocks noChangeArrowheads="1"/>
          </p:cNvSpPr>
          <p:nvPr/>
        </p:nvSpPr>
        <p:spPr bwMode="auto">
          <a:xfrm>
            <a:off x="3200400" y="60198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>
              <a:latin typeface="Times" pitchFamily="1" charset="0"/>
            </a:endParaRPr>
          </a:p>
        </p:txBody>
      </p:sp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0" y="6583363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>
              <a:latin typeface="Times" pitchFamily="1" charset="0"/>
            </a:endParaRPr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555625" y="1676400"/>
            <a:ext cx="206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>
              <a:latin typeface="Times" pitchFamily="1" charset="0"/>
            </a:endParaRPr>
          </a:p>
        </p:txBody>
      </p:sp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609600" y="1295400"/>
            <a:ext cx="723900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 sz="2000">
              <a:latin typeface="Verdana" pitchFamily="34" charset="0"/>
            </a:endParaRPr>
          </a:p>
        </p:txBody>
      </p:sp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1187450" y="0"/>
            <a:ext cx="7634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 sz="1800"/>
          </a:p>
        </p:txBody>
      </p:sp>
      <p:sp>
        <p:nvSpPr>
          <p:cNvPr id="35846" name="Text Box 7"/>
          <p:cNvSpPr txBox="1">
            <a:spLocks noChangeArrowheads="1"/>
          </p:cNvSpPr>
          <p:nvPr/>
        </p:nvSpPr>
        <p:spPr bwMode="auto">
          <a:xfrm>
            <a:off x="381000" y="990600"/>
            <a:ext cx="8280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 sz="4000" b="1"/>
          </a:p>
        </p:txBody>
      </p:sp>
      <p:sp>
        <p:nvSpPr>
          <p:cNvPr id="35847" name="Text Box 9"/>
          <p:cNvSpPr txBox="1">
            <a:spLocks noChangeArrowheads="1"/>
          </p:cNvSpPr>
          <p:nvPr/>
        </p:nvSpPr>
        <p:spPr bwMode="auto">
          <a:xfrm>
            <a:off x="0" y="0"/>
            <a:ext cx="8207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 sz="1800">
              <a:latin typeface="Tahoma" pitchFamily="34" charset="0"/>
            </a:endParaRPr>
          </a:p>
        </p:txBody>
      </p:sp>
      <p:sp>
        <p:nvSpPr>
          <p:cNvPr id="35848" name="Rectangle 10"/>
          <p:cNvSpPr>
            <a:spLocks noChangeArrowheads="1"/>
          </p:cNvSpPr>
          <p:nvPr/>
        </p:nvSpPr>
        <p:spPr bwMode="auto">
          <a:xfrm>
            <a:off x="1828800" y="838200"/>
            <a:ext cx="5486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261" tIns="47131" rIns="94261" bIns="47131"/>
          <a:lstStyle/>
          <a:p>
            <a:r>
              <a:rPr lang="fr-FR" sz="4000">
                <a:solidFill>
                  <a:srgbClr val="68FFFA"/>
                </a:solidFill>
                <a:latin typeface="Goudy Old Style" pitchFamily="18" charset="0"/>
              </a:rPr>
              <a:t/>
            </a:r>
            <a:br>
              <a:rPr lang="fr-FR" sz="4000">
                <a:solidFill>
                  <a:srgbClr val="68FFFA"/>
                </a:solidFill>
                <a:latin typeface="Goudy Old Style" pitchFamily="18" charset="0"/>
              </a:rPr>
            </a:br>
            <a:endParaRPr lang="fr-FR" sz="4000">
              <a:latin typeface="Goudy Old Style" pitchFamily="18" charset="0"/>
            </a:endParaRPr>
          </a:p>
        </p:txBody>
      </p:sp>
      <p:sp>
        <p:nvSpPr>
          <p:cNvPr id="35849" name="Rectangle 11"/>
          <p:cNvSpPr>
            <a:spLocks noChangeArrowheads="1"/>
          </p:cNvSpPr>
          <p:nvPr/>
        </p:nvSpPr>
        <p:spPr bwMode="auto">
          <a:xfrm>
            <a:off x="169863" y="2667000"/>
            <a:ext cx="8974137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261" tIns="47131" rIns="94261" bIns="47131"/>
          <a:lstStyle/>
          <a:p>
            <a:pPr defTabSz="935038"/>
            <a:r>
              <a:rPr lang="fr-FR">
                <a:solidFill>
                  <a:schemeClr val="tx2"/>
                </a:solidFill>
                <a:latin typeface="Verdana" pitchFamily="34" charset="0"/>
              </a:rPr>
              <a:t>   </a:t>
            </a:r>
          </a:p>
          <a:p>
            <a:pPr marL="468313" lvl="1" defTabSz="935038">
              <a:buFont typeface="Wingdings" pitchFamily="2" charset="2"/>
              <a:buNone/>
            </a:pPr>
            <a:endParaRPr lang="fr-FR" sz="200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35850" name="AutoShape 12"/>
          <p:cNvSpPr>
            <a:spLocks noChangeArrowheads="1"/>
          </p:cNvSpPr>
          <p:nvPr/>
        </p:nvSpPr>
        <p:spPr bwMode="auto">
          <a:xfrm>
            <a:off x="6705600" y="1981200"/>
            <a:ext cx="76200" cy="76200"/>
          </a:xfrm>
          <a:prstGeom prst="flowChartPreparatio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l-SI" sz="1800">
              <a:latin typeface="Goudy Old Style" pitchFamily="18" charset="0"/>
            </a:endParaRPr>
          </a:p>
        </p:txBody>
      </p:sp>
      <p:sp>
        <p:nvSpPr>
          <p:cNvPr id="35851" name="Text Box 13"/>
          <p:cNvSpPr txBox="1">
            <a:spLocks noChangeArrowheads="1"/>
          </p:cNvSpPr>
          <p:nvPr/>
        </p:nvSpPr>
        <p:spPr bwMode="auto">
          <a:xfrm>
            <a:off x="5943600" y="2057400"/>
            <a:ext cx="21336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>
                <a:latin typeface="Goudy Old Style" pitchFamily="18" charset="0"/>
              </a:rPr>
              <a:t> </a:t>
            </a:r>
          </a:p>
        </p:txBody>
      </p:sp>
      <p:sp>
        <p:nvSpPr>
          <p:cNvPr id="35852" name="Text Box 14"/>
          <p:cNvSpPr txBox="1">
            <a:spLocks noChangeArrowheads="1"/>
          </p:cNvSpPr>
          <p:nvPr/>
        </p:nvSpPr>
        <p:spPr bwMode="auto">
          <a:xfrm>
            <a:off x="5867400" y="1981200"/>
            <a:ext cx="2286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 sz="2000">
              <a:latin typeface="Goudy Old Style" pitchFamily="18" charset="0"/>
            </a:endParaRPr>
          </a:p>
        </p:txBody>
      </p:sp>
      <p:sp>
        <p:nvSpPr>
          <p:cNvPr id="29709" name="Rectangle 15"/>
          <p:cNvSpPr>
            <a:spLocks noChangeArrowheads="1"/>
          </p:cNvSpPr>
          <p:nvPr/>
        </p:nvSpPr>
        <p:spPr bwMode="auto">
          <a:xfrm>
            <a:off x="762000" y="719138"/>
            <a:ext cx="7626350" cy="62166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457200" indent="-457200" algn="ctr">
              <a:spcBef>
                <a:spcPct val="50000"/>
              </a:spcBef>
              <a:buFont typeface="Arial" pitchFamily="34" charset="0"/>
              <a:buChar char="•"/>
            </a:pPr>
            <a:r>
              <a:rPr lang="fr-FR" sz="2800" b="1" i="1">
                <a:solidFill>
                  <a:srgbClr val="800000"/>
                </a:solidFill>
                <a:latin typeface="Goudy Old Style" pitchFamily="18" charset="0"/>
              </a:rPr>
              <a:t>17 régions are invested in the network in France </a:t>
            </a:r>
          </a:p>
          <a:p>
            <a:pPr marL="457200" indent="-457200" algn="ctr">
              <a:spcBef>
                <a:spcPct val="50000"/>
              </a:spcBef>
              <a:buFont typeface="Arial" pitchFamily="34" charset="0"/>
              <a:buChar char="•"/>
            </a:pPr>
            <a:r>
              <a:rPr lang="fr-FR" sz="2800" b="1" i="1">
                <a:solidFill>
                  <a:srgbClr val="800000"/>
                </a:solidFill>
                <a:latin typeface="Goudy Old Style" pitchFamily="18" charset="0"/>
              </a:rPr>
              <a:t>Research organisms partners : CNRS, CEA, CERN, Météo-France,…</a:t>
            </a:r>
          </a:p>
          <a:p>
            <a:pPr marL="457200" indent="-457200" algn="ctr">
              <a:spcBef>
                <a:spcPct val="50000"/>
              </a:spcBef>
              <a:buFont typeface="Arial" pitchFamily="34" charset="0"/>
              <a:buChar char="•"/>
            </a:pPr>
            <a:r>
              <a:rPr lang="fr-FR" sz="2800" b="1" i="1">
                <a:solidFill>
                  <a:srgbClr val="800000"/>
                </a:solidFill>
                <a:latin typeface="Goudy Old Style" pitchFamily="18" charset="0"/>
              </a:rPr>
              <a:t> Industrials partners : Essilor, Michelin, Fondation 	EDF…</a:t>
            </a:r>
          </a:p>
          <a:p>
            <a:pPr marL="457200" indent="-457200" algn="ctr">
              <a:spcBef>
                <a:spcPct val="50000"/>
              </a:spcBef>
              <a:buFont typeface="Times" pitchFamily="1" charset="0"/>
              <a:buNone/>
            </a:pPr>
            <a:r>
              <a:rPr lang="fr-FR" sz="2800" b="1" i="1">
                <a:solidFill>
                  <a:srgbClr val="800000"/>
                </a:solidFill>
                <a:latin typeface="Goudy Old Style" pitchFamily="18" charset="0"/>
              </a:rPr>
              <a:t>18 000 objects documented  in the national website and  60 000 photographies and medias </a:t>
            </a:r>
          </a:p>
          <a:p>
            <a:pPr marL="457200" indent="-457200" algn="ctr">
              <a:spcBef>
                <a:spcPct val="50000"/>
              </a:spcBef>
              <a:buFont typeface="Times" pitchFamily="1" charset="0"/>
              <a:buNone/>
            </a:pPr>
            <a:r>
              <a:rPr lang="fr-FR" sz="2800" b="1" i="1">
                <a:solidFill>
                  <a:srgbClr val="800000"/>
                </a:solidFill>
                <a:latin typeface="Goudy Old Style" pitchFamily="18" charset="0"/>
              </a:rPr>
              <a:t>www. patstec.fr</a:t>
            </a:r>
          </a:p>
          <a:p>
            <a:pPr marL="457200" indent="-457200" algn="ctr">
              <a:spcBef>
                <a:spcPct val="50000"/>
              </a:spcBef>
              <a:buFont typeface="Times" pitchFamily="1" charset="0"/>
              <a:buNone/>
            </a:pPr>
            <a:endParaRPr lang="fr-FR" sz="2800" b="1" i="1">
              <a:solidFill>
                <a:srgbClr val="800000"/>
              </a:solidFill>
              <a:latin typeface="Goudy Old Style" pitchFamily="18" charset="0"/>
            </a:endParaRPr>
          </a:p>
          <a:p>
            <a:pPr marL="457200" indent="-457200" algn="ctr"/>
            <a:r>
              <a:rPr lang="fr-FR" sz="2800" i="1">
                <a:solidFill>
                  <a:srgbClr val="800000"/>
                </a:solidFill>
                <a:latin typeface="Goudy Old Style" pitchFamily="18" charset="0"/>
              </a:rPr>
              <a:t> about 120 to 150 objects documented /per region/per year/per partners</a:t>
            </a:r>
          </a:p>
          <a:p>
            <a:pPr marL="457200" indent="-457200"/>
            <a:endParaRPr lang="fr-FR" sz="2000">
              <a:solidFill>
                <a:srgbClr val="800000"/>
              </a:solidFill>
              <a:latin typeface="Times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r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633413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34" charset="-128"/>
              </a:rPr>
              <a:t>Bilan des fiches visibles sur le site</a:t>
            </a:r>
          </a:p>
        </p:txBody>
      </p:sp>
      <p:pic>
        <p:nvPicPr>
          <p:cNvPr id="36866" name="Image 1" descr="Plan_missions_régionales_France_2016_10 copi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765175"/>
            <a:ext cx="6708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re 1"/>
          <p:cNvSpPr>
            <a:spLocks noGrp="1"/>
          </p:cNvSpPr>
          <p:nvPr>
            <p:ph type="title"/>
          </p:nvPr>
        </p:nvSpPr>
        <p:spPr>
          <a:xfrm>
            <a:off x="5014913" y="1430338"/>
            <a:ext cx="4289425" cy="86836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sz="2500" i="1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National Data base and Website</a:t>
            </a:r>
            <a:br>
              <a:rPr lang="fr-FR" sz="2500" i="1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</a:br>
            <a:r>
              <a:rPr lang="fr-FR" sz="2500" i="1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 </a:t>
            </a:r>
            <a:r>
              <a:rPr lang="fr-FR" sz="2500" b="1" i="1" smtClean="0">
                <a:solidFill>
                  <a:srgbClr val="173F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www. patstec.fr</a:t>
            </a:r>
          </a:p>
        </p:txBody>
      </p:sp>
      <p:pic>
        <p:nvPicPr>
          <p:cNvPr id="37890" name="Espace réservé du contenu 3" descr="page_accueil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813" y="73025"/>
            <a:ext cx="4991100" cy="65293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88950"/>
            <a:ext cx="9144000" cy="7510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2"/>
          <p:cNvSpPr txBox="1">
            <a:spLocks noChangeArrowheads="1"/>
          </p:cNvSpPr>
          <p:nvPr/>
        </p:nvSpPr>
        <p:spPr bwMode="auto">
          <a:xfrm>
            <a:off x="3200400" y="60198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>
              <a:latin typeface="Times" pitchFamily="1" charset="0"/>
            </a:endParaRPr>
          </a:p>
        </p:txBody>
      </p:sp>
      <p:sp>
        <p:nvSpPr>
          <p:cNvPr id="40962" name="Text Box 3"/>
          <p:cNvSpPr txBox="1">
            <a:spLocks noChangeArrowheads="1"/>
          </p:cNvSpPr>
          <p:nvPr/>
        </p:nvSpPr>
        <p:spPr bwMode="auto">
          <a:xfrm>
            <a:off x="555625" y="1676400"/>
            <a:ext cx="206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>
              <a:latin typeface="Times" pitchFamily="1" charset="0"/>
            </a:endParaRPr>
          </a:p>
        </p:txBody>
      </p:sp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609600" y="1295400"/>
            <a:ext cx="723900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 sz="2000">
              <a:latin typeface="Verdana" pitchFamily="34" charset="0"/>
            </a:endParaRPr>
          </a:p>
        </p:txBody>
      </p:sp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1187450" y="0"/>
            <a:ext cx="7634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 sz="1800"/>
          </a:p>
        </p:txBody>
      </p:sp>
      <p:sp>
        <p:nvSpPr>
          <p:cNvPr id="40965" name="Text Box 6"/>
          <p:cNvSpPr txBox="1">
            <a:spLocks noChangeArrowheads="1"/>
          </p:cNvSpPr>
          <p:nvPr/>
        </p:nvSpPr>
        <p:spPr bwMode="auto">
          <a:xfrm>
            <a:off x="395288" y="935038"/>
            <a:ext cx="8280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 sz="4000" b="1"/>
          </a:p>
        </p:txBody>
      </p:sp>
      <p:sp>
        <p:nvSpPr>
          <p:cNvPr id="40966" name="Text Box 7"/>
          <p:cNvSpPr txBox="1">
            <a:spLocks noChangeArrowheads="1"/>
          </p:cNvSpPr>
          <p:nvPr/>
        </p:nvSpPr>
        <p:spPr bwMode="auto">
          <a:xfrm>
            <a:off x="1600200" y="3962400"/>
            <a:ext cx="77041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 sz="1800">
              <a:latin typeface="Tahoma" pitchFamily="34" charset="0"/>
            </a:endParaRPr>
          </a:p>
        </p:txBody>
      </p:sp>
      <p:sp>
        <p:nvSpPr>
          <p:cNvPr id="40967" name="Text Box 8"/>
          <p:cNvSpPr txBox="1">
            <a:spLocks noChangeArrowheads="1"/>
          </p:cNvSpPr>
          <p:nvPr/>
        </p:nvSpPr>
        <p:spPr bwMode="auto">
          <a:xfrm>
            <a:off x="468313" y="287338"/>
            <a:ext cx="8135937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 sz="1800">
              <a:latin typeface="Tahoma" pitchFamily="34" charset="0"/>
            </a:endParaRPr>
          </a:p>
        </p:txBody>
      </p:sp>
      <p:sp>
        <p:nvSpPr>
          <p:cNvPr id="40968" name="Rectangle 10"/>
          <p:cNvSpPr>
            <a:spLocks noChangeArrowheads="1"/>
          </p:cNvSpPr>
          <p:nvPr/>
        </p:nvSpPr>
        <p:spPr bwMode="auto">
          <a:xfrm>
            <a:off x="169863" y="2667000"/>
            <a:ext cx="8974137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261" tIns="47131" rIns="94261" bIns="47131"/>
          <a:lstStyle/>
          <a:p>
            <a:pPr defTabSz="935038"/>
            <a:r>
              <a:rPr lang="fr-FR">
                <a:solidFill>
                  <a:schemeClr val="tx2"/>
                </a:solidFill>
                <a:latin typeface="Verdana" pitchFamily="34" charset="0"/>
              </a:rPr>
              <a:t>   </a:t>
            </a:r>
          </a:p>
          <a:p>
            <a:pPr marL="468313" lvl="1" defTabSz="935038">
              <a:buFont typeface="Wingdings" pitchFamily="2" charset="2"/>
              <a:buNone/>
            </a:pPr>
            <a:endParaRPr lang="fr-FR" sz="200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40969" name="Text Box 12"/>
          <p:cNvSpPr txBox="1">
            <a:spLocks noChangeArrowheads="1"/>
          </p:cNvSpPr>
          <p:nvPr/>
        </p:nvSpPr>
        <p:spPr bwMode="auto">
          <a:xfrm>
            <a:off x="5943600" y="2057400"/>
            <a:ext cx="21336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/>
              <a:t> </a:t>
            </a:r>
          </a:p>
        </p:txBody>
      </p:sp>
      <p:sp>
        <p:nvSpPr>
          <p:cNvPr id="40970" name="Text Box 13"/>
          <p:cNvSpPr txBox="1">
            <a:spLocks noChangeArrowheads="1"/>
          </p:cNvSpPr>
          <p:nvPr/>
        </p:nvSpPr>
        <p:spPr bwMode="auto">
          <a:xfrm>
            <a:off x="5867400" y="1981200"/>
            <a:ext cx="2286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 sz="2000"/>
          </a:p>
        </p:txBody>
      </p:sp>
      <p:sp>
        <p:nvSpPr>
          <p:cNvPr id="40971" name="Text Box 15"/>
          <p:cNvSpPr txBox="1">
            <a:spLocks noChangeArrowheads="1"/>
          </p:cNvSpPr>
          <p:nvPr/>
        </p:nvSpPr>
        <p:spPr bwMode="auto">
          <a:xfrm>
            <a:off x="2057400" y="1600200"/>
            <a:ext cx="40386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 sz="1800"/>
          </a:p>
        </p:txBody>
      </p:sp>
      <p:sp>
        <p:nvSpPr>
          <p:cNvPr id="40972" name="Rectangle 18"/>
          <p:cNvSpPr>
            <a:spLocks noChangeArrowheads="1"/>
          </p:cNvSpPr>
          <p:nvPr/>
        </p:nvSpPr>
        <p:spPr bwMode="auto">
          <a:xfrm>
            <a:off x="531813" y="403225"/>
            <a:ext cx="8135937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800" b="1" i="1">
                <a:solidFill>
                  <a:srgbClr val="800000"/>
                </a:solidFill>
                <a:latin typeface="Goudy Old Style" pitchFamily="18" charset="0"/>
              </a:rPr>
              <a:t>The importation of new inventory in the patstec website is following a process :</a:t>
            </a:r>
          </a:p>
          <a:p>
            <a:pPr algn="just"/>
            <a:endParaRPr lang="en-US" sz="2800" b="1" i="1">
              <a:solidFill>
                <a:srgbClr val="800000"/>
              </a:solidFill>
              <a:latin typeface="Goudy Old Style" pitchFamily="18" charset="0"/>
            </a:endParaRPr>
          </a:p>
          <a:p>
            <a:pPr algn="just"/>
            <a:r>
              <a:rPr lang="en-US" sz="2800" b="1" i="1">
                <a:solidFill>
                  <a:srgbClr val="800000"/>
                </a:solidFill>
                <a:latin typeface="Goudy Old Style" pitchFamily="18" charset="0"/>
              </a:rPr>
              <a:t>1. Each regional partner is in charge of feeding his own database. </a:t>
            </a:r>
          </a:p>
          <a:p>
            <a:pPr algn="just"/>
            <a:endParaRPr lang="en-US" sz="2800" b="1" i="1">
              <a:solidFill>
                <a:srgbClr val="800000"/>
              </a:solidFill>
              <a:latin typeface="Goudy Old Style" pitchFamily="18" charset="0"/>
            </a:endParaRPr>
          </a:p>
          <a:p>
            <a:pPr algn="just"/>
            <a:r>
              <a:rPr lang="en-US" sz="2800" b="1" i="1">
                <a:solidFill>
                  <a:srgbClr val="800000"/>
                </a:solidFill>
                <a:latin typeface="Goudy Old Style" pitchFamily="18" charset="0"/>
              </a:rPr>
              <a:t>2. After a validation step, some of the inventories are transfered to the national database server in order to put the information in a common structure. This means data are now in the same format.</a:t>
            </a:r>
          </a:p>
          <a:p>
            <a:pPr algn="just"/>
            <a:endParaRPr lang="en-US" sz="2800" b="1" i="1">
              <a:solidFill>
                <a:srgbClr val="800000"/>
              </a:solidFill>
              <a:latin typeface="Goudy Old Style" pitchFamily="18" charset="0"/>
            </a:endParaRPr>
          </a:p>
          <a:p>
            <a:pPr algn="just"/>
            <a:r>
              <a:rPr lang="en-US" sz="2800" b="1" i="1">
                <a:solidFill>
                  <a:srgbClr val="800000"/>
                </a:solidFill>
                <a:latin typeface="Goudy Old Style" pitchFamily="18" charset="0"/>
              </a:rPr>
              <a:t>3. The validated data are then transfered on to the web server. They are finaly indexed in order to be found by the search engine.</a:t>
            </a:r>
            <a:endParaRPr lang="fr-FR" sz="2800" b="1" i="1">
              <a:solidFill>
                <a:srgbClr val="800000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6425" cy="1144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fr-FR">
              <a:solidFill>
                <a:schemeClr val="tx2">
                  <a:satMod val="130000"/>
                </a:schemeClr>
              </a:solidFill>
              <a:latin typeface="Calibri" charset="0"/>
            </a:endParaRPr>
          </a:p>
        </p:txBody>
      </p:sp>
      <p:pic>
        <p:nvPicPr>
          <p:cNvPr id="43010" name="Image 2" descr="Courbe évolution nb de fiches dans BDD_fin201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98588"/>
            <a:ext cx="8915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163" y="846138"/>
            <a:ext cx="8666162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17663" y="53975"/>
            <a:ext cx="5907087" cy="762000"/>
          </a:xfrm>
        </p:spPr>
        <p:txBody>
          <a:bodyPr vert="horz" wrap="square" lIns="91440" tIns="25602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</a:pPr>
            <a:r>
              <a:rPr lang="fr-FR" sz="2900" smtClean="0">
                <a:solidFill>
                  <a:srgbClr val="0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34" charset="-128"/>
              </a:rPr>
              <a:t>Liste des inventaires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Graph_synthèse_2013.JPG" descr="/Users/cuenca-c/Desktop/JN et atelier paris 2013/Graph_synthèse_2013.JPG"/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266700" y="188913"/>
            <a:ext cx="8677275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2"/>
          <p:cNvSpPr txBox="1">
            <a:spLocks noChangeArrowheads="1"/>
          </p:cNvSpPr>
          <p:nvPr/>
        </p:nvSpPr>
        <p:spPr bwMode="auto">
          <a:xfrm>
            <a:off x="1371600" y="1066800"/>
            <a:ext cx="632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 sz="1800">
              <a:solidFill>
                <a:srgbClr val="800000"/>
              </a:solidFill>
              <a:latin typeface="Goudy Old Style" pitchFamily="18" charset="0"/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763713" y="836613"/>
            <a:ext cx="6259512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>
                <a:solidFill>
                  <a:srgbClr val="80151D"/>
                </a:solidFill>
                <a:latin typeface="Palatino" pitchFamily="1" charset="0"/>
                <a:sym typeface="Wingdings" pitchFamily="2" charset="2"/>
              </a:rPr>
              <a:t>Sciences and techniques are present in many fields of our every day life : health, communication, energy and transport… </a:t>
            </a:r>
          </a:p>
          <a:p>
            <a:pPr algn="ctr"/>
            <a:endParaRPr lang="fr-FR" sz="2800">
              <a:solidFill>
                <a:srgbClr val="80151D"/>
              </a:solidFill>
              <a:latin typeface="Palatino" pitchFamily="1" charset="0"/>
              <a:sym typeface="Wingdings" pitchFamily="2" charset="2"/>
            </a:endParaRPr>
          </a:p>
          <a:p>
            <a:pPr algn="ctr"/>
            <a:r>
              <a:rPr lang="fr-FR" sz="2800">
                <a:solidFill>
                  <a:srgbClr val="80151D"/>
                </a:solidFill>
                <a:latin typeface="Palatino" pitchFamily="1" charset="0"/>
                <a:sym typeface="Wingdings" pitchFamily="2" charset="2"/>
              </a:rPr>
              <a:t>However their development is now subject to mixed feelings.</a:t>
            </a:r>
          </a:p>
          <a:p>
            <a:pPr algn="ctr"/>
            <a:r>
              <a:rPr lang="fr-FR" sz="2800">
                <a:solidFill>
                  <a:srgbClr val="80151D"/>
                </a:solidFill>
                <a:latin typeface="Palatino" pitchFamily="1" charset="0"/>
                <a:sym typeface="Wingdings" pitchFamily="2" charset="2"/>
              </a:rPr>
              <a:t> </a:t>
            </a:r>
          </a:p>
          <a:p>
            <a:pPr algn="ctr"/>
            <a:r>
              <a:rPr lang="fr-FR" sz="2800">
                <a:solidFill>
                  <a:srgbClr val="80151D"/>
                </a:solidFill>
                <a:latin typeface="Palatino" pitchFamily="1" charset="0"/>
                <a:sym typeface="Wingdings" pitchFamily="2" charset="2"/>
              </a:rPr>
              <a:t>A dialog between science, technology and society is essential</a:t>
            </a:r>
            <a:r>
              <a:rPr lang="fr-FR" b="1">
                <a:solidFill>
                  <a:srgbClr val="80151D"/>
                </a:solidFill>
                <a:latin typeface="Gill Sans MT" pitchFamily="34" charset="-18"/>
                <a:sym typeface="Wingdings" pitchFamily="2" charset="2"/>
              </a:rPr>
              <a:t>.</a:t>
            </a:r>
            <a:endParaRPr lang="fr-FR" b="1">
              <a:solidFill>
                <a:srgbClr val="80151D"/>
              </a:solidFill>
              <a:latin typeface="Gill Sans MT" pitchFamily="34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-180975" y="1193800"/>
            <a:ext cx="9448800" cy="5715000"/>
          </a:xfrm>
        </p:spPr>
        <p:txBody>
          <a:bodyPr/>
          <a:lstStyle/>
          <a:p>
            <a:pPr eaLnBrk="1" hangingPunct="1">
              <a:buClr>
                <a:srgbClr val="FF0000"/>
              </a:buClr>
            </a:pPr>
            <a:r>
              <a:rPr lang="fr-FR" sz="1800" b="1" i="1" smtClean="0">
                <a:latin typeface="Goudy Old Style" pitchFamily="18" charset="0"/>
                <a:ea typeface="ＭＳ Ｐゴシック" pitchFamily="34" charset="-128"/>
              </a:rPr>
              <a:t>A national  meeting /year</a:t>
            </a:r>
          </a:p>
          <a:p>
            <a:pPr eaLnBrk="1" hangingPunct="1">
              <a:buClr>
                <a:srgbClr val="FF0000"/>
              </a:buClr>
            </a:pPr>
            <a:r>
              <a:rPr lang="fr-FR" sz="1800" b="1" i="1" smtClean="0">
                <a:latin typeface="Goudy Old Style" pitchFamily="18" charset="0"/>
                <a:ea typeface="ＭＳ Ｐゴシック" pitchFamily="34" charset="-128"/>
              </a:rPr>
              <a:t>Two workshops: one in region ,</a:t>
            </a:r>
          </a:p>
          <a:p>
            <a:pPr eaLnBrk="1" hangingPunct="1">
              <a:buFontTx/>
              <a:buNone/>
            </a:pPr>
            <a:r>
              <a:rPr lang="fr-FR" sz="1800" b="1" i="1" smtClean="0">
                <a:latin typeface="Goudy Old Style" pitchFamily="18" charset="0"/>
                <a:ea typeface="ＭＳ Ｐゴシック" pitchFamily="34" charset="-128"/>
              </a:rPr>
              <a:t>      one in  Paris (Musée)</a:t>
            </a:r>
          </a:p>
          <a:p>
            <a:pPr eaLnBrk="1" hangingPunct="1">
              <a:buFontTx/>
              <a:buChar char="•"/>
            </a:pPr>
            <a:r>
              <a:rPr lang="fr-FR" sz="1800" b="1" i="1" smtClean="0">
                <a:latin typeface="Goudy Old Style" pitchFamily="18" charset="0"/>
                <a:ea typeface="ＭＳ Ｐゴシック" pitchFamily="34" charset="-128"/>
              </a:rPr>
              <a:t>Groups work on the selection of objects				</a:t>
            </a:r>
            <a:r>
              <a:rPr lang="fr-FR" sz="1800" b="1" i="1" smtClean="0">
                <a:solidFill>
                  <a:srgbClr val="FF0000"/>
                </a:solidFill>
                <a:latin typeface="Goudy Old Style" pitchFamily="18" charset="0"/>
                <a:ea typeface="ＭＳ Ｐゴシック" pitchFamily="34" charset="-128"/>
              </a:rPr>
              <a:t>	</a:t>
            </a:r>
            <a:endParaRPr lang="fr-FR" sz="1800" b="1" i="1" smtClean="0">
              <a:latin typeface="Goudy Old Style" pitchFamily="18" charset="0"/>
              <a:ea typeface="ＭＳ Ｐゴシック" pitchFamily="34" charset="-128"/>
            </a:endParaRPr>
          </a:p>
          <a:p>
            <a:pPr eaLnBrk="1" hangingPunct="1">
              <a:buClr>
                <a:srgbClr val="FF0000"/>
              </a:buClr>
            </a:pPr>
            <a:r>
              <a:rPr lang="fr-FR" sz="1800" b="1" i="1" smtClean="0">
                <a:latin typeface="Goudy Old Style" pitchFamily="18" charset="0"/>
                <a:ea typeface="ＭＳ Ｐゴシック" pitchFamily="34" charset="-128"/>
              </a:rPr>
              <a:t>Training, workshops, conferences</a:t>
            </a:r>
          </a:p>
          <a:p>
            <a:pPr eaLnBrk="1" hangingPunct="1">
              <a:buFontTx/>
              <a:buNone/>
            </a:pPr>
            <a:endParaRPr lang="fr-FR" smtClean="0">
              <a:latin typeface="Calibri" pitchFamily="34" charset="0"/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endParaRPr lang="fr-FR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5842" name="ZoneTexte 3"/>
          <p:cNvSpPr txBox="1">
            <a:spLocks noChangeArrowheads="1"/>
          </p:cNvSpPr>
          <p:nvPr/>
        </p:nvSpPr>
        <p:spPr bwMode="auto">
          <a:xfrm>
            <a:off x="1219200" y="381000"/>
            <a:ext cx="6629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fr-FR" sz="3200" i="1" dirty="0" smtClean="0">
                <a:solidFill>
                  <a:srgbClr val="800000"/>
                </a:solidFill>
              </a:rPr>
              <a:t>   </a:t>
            </a:r>
            <a:r>
              <a:rPr lang="fr-FR" sz="3200" i="1" dirty="0" smtClean="0">
                <a:solidFill>
                  <a:srgbClr val="800000"/>
                </a:solidFill>
                <a:latin typeface="+mn-lt"/>
              </a:rPr>
              <a:t>The Network</a:t>
            </a:r>
            <a:endParaRPr lang="fr-FR" sz="3200" dirty="0" smtClean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35843" name="ZoneTexte 5"/>
          <p:cNvSpPr txBox="1">
            <a:spLocks noChangeArrowheads="1"/>
          </p:cNvSpPr>
          <p:nvPr/>
        </p:nvSpPr>
        <p:spPr bwMode="auto">
          <a:xfrm>
            <a:off x="4978400" y="4292600"/>
            <a:ext cx="3733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2000" b="1" i="1">
                <a:solidFill>
                  <a:srgbClr val="800000"/>
                </a:solidFill>
                <a:latin typeface="Gill Sans MT" pitchFamily="34" charset="-18"/>
              </a:rPr>
              <a:t>      Mai 2016 à Limoges</a:t>
            </a:r>
          </a:p>
          <a:p>
            <a:r>
              <a:rPr lang="fr-FR" sz="2000" b="1" i="1">
                <a:solidFill>
                  <a:srgbClr val="800000"/>
                </a:solidFill>
                <a:latin typeface="Gill Sans MT" pitchFamily="34" charset="-18"/>
              </a:rPr>
              <a:t>      </a:t>
            </a:r>
          </a:p>
        </p:txBody>
      </p:sp>
      <p:pic>
        <p:nvPicPr>
          <p:cNvPr id="47108" name="Image 1" descr="P107024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7275" y="1200150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200400" y="65532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3136900" y="990600"/>
            <a:ext cx="60071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fr-FR" sz="1800" b="1" i="1">
                <a:solidFill>
                  <a:schemeClr val="tx2"/>
                </a:solidFill>
                <a:latin typeface="Verdana" charset="0"/>
                <a:ea typeface="ＭＳ Ｐゴシック" charset="0"/>
                <a:cs typeface="ＭＳ Ｐゴシック" charset="0"/>
              </a:rPr>
              <a:t>                         </a:t>
            </a:r>
            <a:endParaRPr lang="fr-FR" sz="1800" i="1">
              <a:solidFill>
                <a:schemeClr val="tx2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555625" y="1676400"/>
            <a:ext cx="7445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476375" y="1268413"/>
            <a:ext cx="6394450" cy="445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40000"/>
              </a:lnSpc>
              <a:defRPr/>
            </a:pPr>
            <a:r>
              <a:rPr lang="fr-FR" b="1" i="1" dirty="0">
                <a:latin typeface="+mn-lt"/>
                <a:ea typeface="ＭＳ Ｐゴシック" charset="0"/>
                <a:cs typeface="Calibri"/>
              </a:rPr>
              <a:t> </a:t>
            </a:r>
            <a:r>
              <a:rPr lang="fr-FR" sz="2800" i="1" dirty="0" err="1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What</a:t>
            </a:r>
            <a:r>
              <a:rPr lang="fr-FR" sz="2800" i="1" dirty="0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  </a:t>
            </a:r>
            <a:r>
              <a:rPr lang="fr-FR" sz="2800" i="1" dirty="0" err="1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objects</a:t>
            </a:r>
            <a:r>
              <a:rPr lang="fr-FR" sz="2800" i="1" dirty="0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 to </a:t>
            </a:r>
            <a:r>
              <a:rPr lang="fr-FR" sz="2800" i="1" dirty="0" err="1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preserve</a:t>
            </a:r>
            <a:r>
              <a:rPr lang="fr-FR" sz="2800" i="1" dirty="0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? </a:t>
            </a:r>
          </a:p>
          <a:p>
            <a:pPr algn="ctr">
              <a:lnSpc>
                <a:spcPct val="140000"/>
              </a:lnSpc>
              <a:defRPr/>
            </a:pPr>
            <a:endParaRPr lang="fr-FR" sz="2800" i="1" dirty="0">
              <a:solidFill>
                <a:srgbClr val="80151D"/>
              </a:solidFill>
              <a:latin typeface="+mn-lt"/>
              <a:ea typeface="ＭＳ Ｐゴシック" charset="0"/>
              <a:cs typeface="Calibri"/>
            </a:endParaRPr>
          </a:p>
          <a:p>
            <a:pPr algn="ctr">
              <a:lnSpc>
                <a:spcPct val="140000"/>
              </a:lnSpc>
              <a:defRPr/>
            </a:pPr>
            <a:r>
              <a:rPr lang="fr-FR" sz="2800" i="1" dirty="0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The </a:t>
            </a:r>
            <a:r>
              <a:rPr lang="fr-FR" sz="2800" i="1" dirty="0" err="1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contemporary</a:t>
            </a:r>
            <a:r>
              <a:rPr lang="fr-FR" sz="2800" i="1" dirty="0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 </a:t>
            </a:r>
            <a:r>
              <a:rPr lang="fr-FR" sz="2800" i="1" dirty="0" err="1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scientific</a:t>
            </a:r>
            <a:r>
              <a:rPr lang="fr-FR" sz="2800" i="1" dirty="0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 and </a:t>
            </a:r>
            <a:r>
              <a:rPr lang="fr-FR" sz="2800" i="1" dirty="0" err="1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technical</a:t>
            </a:r>
            <a:r>
              <a:rPr lang="fr-FR" sz="2800" i="1" dirty="0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 </a:t>
            </a:r>
            <a:r>
              <a:rPr lang="fr-FR" sz="2800" i="1" dirty="0" err="1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heritage</a:t>
            </a:r>
            <a:r>
              <a:rPr lang="fr-FR" sz="2800" i="1" dirty="0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 </a:t>
            </a:r>
            <a:r>
              <a:rPr lang="fr-FR" sz="2800" i="1" dirty="0" err="1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includes</a:t>
            </a:r>
            <a:r>
              <a:rPr lang="fr-FR" sz="2800" i="1" dirty="0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 </a:t>
            </a:r>
            <a:r>
              <a:rPr lang="fr-FR" sz="2800" i="1" dirty="0" err="1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objects</a:t>
            </a:r>
            <a:r>
              <a:rPr lang="fr-FR" sz="2800" i="1" dirty="0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 </a:t>
            </a:r>
            <a:r>
              <a:rPr lang="fr-FR" sz="2800" i="1" dirty="0" err="1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which</a:t>
            </a:r>
            <a:r>
              <a:rPr lang="fr-FR" sz="2800" i="1" dirty="0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 are a </a:t>
            </a:r>
            <a:r>
              <a:rPr lang="fr-FR" sz="2800" i="1" dirty="0" err="1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material</a:t>
            </a:r>
            <a:r>
              <a:rPr lang="fr-FR" sz="2800" i="1" dirty="0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 </a:t>
            </a:r>
            <a:r>
              <a:rPr lang="fr-FR" sz="2800" i="1" dirty="0" err="1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evidence</a:t>
            </a:r>
            <a:r>
              <a:rPr lang="fr-FR" sz="2800" i="1" dirty="0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 of the major </a:t>
            </a:r>
            <a:r>
              <a:rPr lang="fr-FR" sz="2800" i="1" dirty="0" err="1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steps</a:t>
            </a:r>
            <a:r>
              <a:rPr lang="fr-FR" sz="2800" i="1" dirty="0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 of </a:t>
            </a:r>
            <a:r>
              <a:rPr lang="fr-FR" sz="2800" i="1" dirty="0" err="1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progress</a:t>
            </a:r>
            <a:r>
              <a:rPr lang="fr-FR" sz="2800" i="1" dirty="0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 in </a:t>
            </a:r>
            <a:r>
              <a:rPr lang="fr-FR" sz="2800" i="1" dirty="0" err="1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research</a:t>
            </a:r>
            <a:r>
              <a:rPr lang="fr-FR" sz="2800" i="1" dirty="0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, innovation and </a:t>
            </a:r>
            <a:r>
              <a:rPr lang="fr-FR" sz="2800" i="1" dirty="0" err="1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industrial</a:t>
            </a:r>
            <a:r>
              <a:rPr lang="fr-FR" sz="2800" i="1" dirty="0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 </a:t>
            </a:r>
            <a:r>
              <a:rPr lang="fr-FR" sz="2800" i="1" dirty="0" err="1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activities</a:t>
            </a:r>
            <a:r>
              <a:rPr lang="fr-FR" sz="2800" i="1" dirty="0">
                <a:solidFill>
                  <a:srgbClr val="80151D"/>
                </a:solidFill>
                <a:latin typeface="+mn-lt"/>
                <a:ea typeface="ＭＳ Ｐゴシック" charset="0"/>
                <a:cs typeface="Calibri"/>
              </a:rPr>
              <a:t>.</a:t>
            </a:r>
          </a:p>
          <a:p>
            <a:pPr algn="just">
              <a:defRPr/>
            </a:pPr>
            <a:endParaRPr lang="fr-FR" b="1" dirty="0">
              <a:solidFill>
                <a:srgbClr val="9025D3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algn="just">
              <a:defRPr/>
            </a:pPr>
            <a:endParaRPr lang="fr-FR" dirty="0">
              <a:solidFill>
                <a:schemeClr val="tx2"/>
              </a:solidFill>
              <a:latin typeface="Times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"/>
          <p:cNvSpPr txBox="1">
            <a:spLocks noChangeArrowheads="1"/>
          </p:cNvSpPr>
          <p:nvPr/>
        </p:nvSpPr>
        <p:spPr bwMode="auto">
          <a:xfrm>
            <a:off x="349282" y="332656"/>
            <a:ext cx="7308812" cy="1094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188" rIns="81639" bIns="40820"/>
          <a:lstStyle/>
          <a:p>
            <a:pPr lvl="5" defTabSz="4572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r>
              <a:rPr lang="fr-FR" sz="2000" b="1" dirty="0">
                <a:solidFill>
                  <a:srgbClr val="80151D"/>
                </a:solidFill>
                <a:latin typeface="+mn-lt"/>
                <a:ea typeface="Lucida Sans Unicode" pitchFamily="-105" charset="-52"/>
                <a:cs typeface="Lucida Sans Unicode" pitchFamily="-105" charset="-52"/>
              </a:rPr>
              <a:t>  Calculatrice</a:t>
            </a:r>
            <a:r>
              <a:rPr lang="fr-FR" sz="2000" b="1" dirty="0">
                <a:solidFill>
                  <a:srgbClr val="FFFFFF"/>
                </a:solidFill>
                <a:latin typeface="+mn-lt"/>
                <a:ea typeface="Lucida Sans Unicode" pitchFamily="-105" charset="-52"/>
                <a:cs typeface="Lucida Sans Unicode" pitchFamily="-105" charset="-52"/>
              </a:rPr>
              <a:t> </a:t>
            </a:r>
            <a:r>
              <a:rPr lang="fr-FR" sz="2000" b="1" dirty="0">
                <a:solidFill>
                  <a:srgbClr val="80151D"/>
                </a:solidFill>
                <a:latin typeface="+mn-lt"/>
                <a:ea typeface="Lucida Sans Unicode" pitchFamily="-105" charset="-52"/>
                <a:cs typeface="Lucida Sans Unicode" pitchFamily="-105" charset="-52"/>
              </a:rPr>
              <a:t>mécanique (2083, ACONIT)</a:t>
            </a:r>
          </a:p>
          <a:p>
            <a:pPr lvl="5" defTabSz="4572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r>
              <a:rPr lang="fr-FR" sz="2000" b="1" dirty="0">
                <a:solidFill>
                  <a:srgbClr val="80151D"/>
                </a:solidFill>
                <a:latin typeface="+mn-lt"/>
                <a:ea typeface="Lucida Sans Unicode" pitchFamily="-105" charset="-52"/>
                <a:cs typeface="Lucida Sans Unicode" pitchFamily="-105" charset="-52"/>
              </a:rPr>
              <a:t>  Bugatti, Molsheim</a:t>
            </a:r>
          </a:p>
          <a:p>
            <a: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r>
              <a:rPr lang="fr-FR" sz="2000" b="1" dirty="0">
                <a:solidFill>
                  <a:srgbClr val="80151D"/>
                </a:solidFill>
                <a:latin typeface="+mn-lt"/>
                <a:ea typeface="Lucida Sans Unicode" pitchFamily="-105" charset="-52"/>
                <a:cs typeface="Lucida Sans Unicode" pitchFamily="-105" charset="-52"/>
              </a:rPr>
              <a:t>					     1955- Région Rhône-Alpes, Grenoble</a:t>
            </a:r>
          </a:p>
          <a:p>
            <a: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r>
              <a:rPr lang="fr-FR" b="1" dirty="0">
                <a:solidFill>
                  <a:srgbClr val="80151D"/>
                </a:solidFill>
                <a:latin typeface="+mn-lt"/>
                <a:ea typeface="Lucida Sans Unicode" pitchFamily="-105" charset="-52"/>
                <a:cs typeface="Lucida Sans Unicode" pitchFamily="-105" charset="-52"/>
              </a:rPr>
              <a:t> </a:t>
            </a:r>
          </a:p>
          <a:p>
            <a: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r>
              <a:rPr lang="fr-FR" sz="1800" dirty="0">
                <a:solidFill>
                  <a:srgbClr val="FFFFFF"/>
                </a:solidFill>
                <a:latin typeface="Chalkboard" pitchFamily="-105" charset="0"/>
                <a:ea typeface="Lucida Sans Unicode" pitchFamily="-105" charset="-52"/>
                <a:cs typeface="Lucida Sans Unicode" pitchFamily="-105" charset="-52"/>
              </a:rPr>
              <a:t>Fabricant : /Modèle : 239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/>
          <a:srcRect l="30078" t="24986" r="30078" b="24986"/>
          <a:stretch>
            <a:fillRect/>
          </a:stretch>
        </p:blipFill>
        <p:spPr bwMode="auto">
          <a:xfrm>
            <a:off x="684213" y="1916113"/>
            <a:ext cx="6083300" cy="4638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ChangeArrowheads="1"/>
          </p:cNvSpPr>
          <p:nvPr/>
        </p:nvSpPr>
        <p:spPr bwMode="auto">
          <a:xfrm>
            <a:off x="327025" y="327025"/>
            <a:ext cx="3998913" cy="31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188" rIns="81639" bIns="40820"/>
          <a:lstStyle/>
          <a:p>
            <a: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endParaRPr lang="sl-SI" sz="2800">
              <a:solidFill>
                <a:srgbClr val="FFFFFF"/>
              </a:solidFill>
              <a:latin typeface="Chalkboard" pitchFamily="1" charset="0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513" y="327025"/>
            <a:ext cx="3306762" cy="2479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7348" name="Text Box 3"/>
          <p:cNvSpPr txBox="1">
            <a:spLocks noChangeArrowheads="1"/>
          </p:cNvSpPr>
          <p:nvPr/>
        </p:nvSpPr>
        <p:spPr bwMode="auto">
          <a:xfrm>
            <a:off x="406400" y="3079750"/>
            <a:ext cx="31908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52902" rIns="81639" bIns="40820"/>
          <a:lstStyle/>
          <a:p>
            <a: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fr-FR" sz="1800" b="1">
                <a:solidFill>
                  <a:srgbClr val="80151D"/>
                </a:solidFill>
                <a:latin typeface="Gill Sans MT" pitchFamily="34" charset="-18"/>
              </a:rPr>
              <a:t>Compresseur de Cook </a:t>
            </a:r>
          </a:p>
          <a:p>
            <a: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fr-FR" sz="1800" b="1">
                <a:solidFill>
                  <a:srgbClr val="80151D"/>
                </a:solidFill>
                <a:latin typeface="Gill Sans MT" pitchFamily="34" charset="-18"/>
              </a:rPr>
              <a:t>(compression des bouchons en chimie)</a:t>
            </a:r>
          </a:p>
          <a:p>
            <a: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fr-FR" sz="1800" b="1">
                <a:solidFill>
                  <a:srgbClr val="80151D"/>
                </a:solidFill>
                <a:latin typeface="Gill Sans MT" pitchFamily="34" charset="-18"/>
              </a:rPr>
              <a:t>Région Bretagne</a:t>
            </a: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825500"/>
            <a:ext cx="3586163" cy="5378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7350" name="Text Box 5"/>
          <p:cNvSpPr txBox="1">
            <a:spLocks noChangeArrowheads="1"/>
          </p:cNvSpPr>
          <p:nvPr/>
        </p:nvSpPr>
        <p:spPr bwMode="auto">
          <a:xfrm>
            <a:off x="1116013" y="5545138"/>
            <a:ext cx="33845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52902" rIns="81639" bIns="40820"/>
          <a:lstStyle/>
          <a:p>
            <a: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fr-FR" sz="2000" b="1">
                <a:solidFill>
                  <a:srgbClr val="80151D"/>
                </a:solidFill>
                <a:latin typeface="Gill Sans MT" pitchFamily="34" charset="-18"/>
              </a:rPr>
              <a:t>Machine de traction</a:t>
            </a:r>
          </a:p>
          <a:p>
            <a: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fr-FR" sz="2000" b="1">
                <a:solidFill>
                  <a:srgbClr val="80151D"/>
                </a:solidFill>
                <a:latin typeface="Gill Sans MT" pitchFamily="34" charset="-18"/>
              </a:rPr>
              <a:t>(mesure de résistance des matériaux</a:t>
            </a:r>
            <a:r>
              <a:rPr lang="fr-FR" sz="1400" b="1">
                <a:solidFill>
                  <a:srgbClr val="FFFFFF"/>
                </a:solidFill>
                <a:latin typeface="Chalkboard" pitchFamily="1" charset="0"/>
              </a:rPr>
              <a:t>)</a:t>
            </a:r>
          </a:p>
          <a:p>
            <a: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fr-FR" sz="1800" b="1">
                <a:solidFill>
                  <a:srgbClr val="80151D"/>
                </a:solidFill>
                <a:latin typeface="Gill Sans MT" pitchFamily="34" charset="-18"/>
              </a:rPr>
              <a:t>Région  Languedoc-Roussillon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Espace réservé du contenu 3" descr="2430_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188913"/>
            <a:ext cx="4319588" cy="620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50825" y="2589213"/>
            <a:ext cx="370046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fr-FR" sz="2000" b="1">
                <a:latin typeface="Gill Sans MT" pitchFamily="34" charset="-18"/>
              </a:rPr>
              <a:t>Redresseur hexaphasé de mercure</a:t>
            </a:r>
          </a:p>
          <a:p>
            <a:r>
              <a:rPr lang="fr-FR" sz="2000" b="1">
                <a:latin typeface="Gill Sans MT" pitchFamily="34" charset="-18"/>
              </a:rPr>
              <a:t>1950-1975</a:t>
            </a:r>
          </a:p>
          <a:p>
            <a:r>
              <a:rPr lang="fr-FR" sz="2000" b="1">
                <a:latin typeface="Gill Sans MT" pitchFamily="34" charset="-18"/>
              </a:rPr>
              <a:t>Région Pays de la Loire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Espace réservé du contenu 3" descr="1566_0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76250"/>
            <a:ext cx="34544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Image 3" descr="0292_0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0075" y="1976438"/>
            <a:ext cx="3319463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ZoneTexte 5"/>
          <p:cNvSpPr txBox="1">
            <a:spLocks noChangeArrowheads="1"/>
          </p:cNvSpPr>
          <p:nvPr/>
        </p:nvSpPr>
        <p:spPr bwMode="auto">
          <a:xfrm>
            <a:off x="409575" y="5589588"/>
            <a:ext cx="2641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800">
                <a:latin typeface="Gill Sans MT" pitchFamily="34" charset="-18"/>
              </a:rPr>
              <a:t>Gamma caméra Millenium</a:t>
            </a:r>
          </a:p>
          <a:p>
            <a:r>
              <a:rPr lang="fr-FR" sz="1800">
                <a:latin typeface="Gill Sans MT" pitchFamily="34" charset="-18"/>
              </a:rPr>
              <a:t>2000</a:t>
            </a:r>
          </a:p>
          <a:p>
            <a:r>
              <a:rPr lang="fr-FR" sz="1800">
                <a:latin typeface="Gill Sans MT" pitchFamily="34" charset="-18"/>
              </a:rPr>
              <a:t>Région Pays de la Loire</a:t>
            </a:r>
          </a:p>
        </p:txBody>
      </p:sp>
      <p:sp>
        <p:nvSpPr>
          <p:cNvPr id="33796" name="ZoneTexte 6"/>
          <p:cNvSpPr txBox="1">
            <a:spLocks noChangeArrowheads="1"/>
          </p:cNvSpPr>
          <p:nvPr/>
        </p:nvSpPr>
        <p:spPr bwMode="auto">
          <a:xfrm>
            <a:off x="5580063" y="765175"/>
            <a:ext cx="32400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800">
                <a:latin typeface="Gill Sans MT" pitchFamily="34" charset="-18"/>
              </a:rPr>
              <a:t>Microscope à transmission</a:t>
            </a:r>
          </a:p>
          <a:p>
            <a:r>
              <a:rPr lang="fr-FR" sz="1800">
                <a:latin typeface="Gill Sans MT" pitchFamily="34" charset="-18"/>
              </a:rPr>
              <a:t>Région Pays de la Loire</a:t>
            </a:r>
          </a:p>
          <a:p>
            <a:r>
              <a:rPr lang="fr-FR" sz="1800" i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re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sz="2400" b="1" i="1" smtClean="0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Publications: books, catalogues, DVD rom and tools for the network</a:t>
            </a:r>
          </a:p>
        </p:txBody>
      </p:sp>
      <p:sp>
        <p:nvSpPr>
          <p:cNvPr id="45058" name="ZoneTexte 2"/>
          <p:cNvSpPr txBox="1">
            <a:spLocks noChangeArrowheads="1"/>
          </p:cNvSpPr>
          <p:nvPr/>
        </p:nvSpPr>
        <p:spPr bwMode="auto">
          <a:xfrm>
            <a:off x="457200" y="1401763"/>
            <a:ext cx="84582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1800" b="1" i="1">
                <a:latin typeface="Gill Sans MT" pitchFamily="34" charset="-18"/>
              </a:rPr>
              <a:t>Publications et éditions depuis 2006, dans des revues professionnelles</a:t>
            </a:r>
          </a:p>
          <a:p>
            <a:endParaRPr lang="fr-FR" sz="1800" b="1" i="1">
              <a:latin typeface="Gill Sans MT" pitchFamily="34" charset="-18"/>
            </a:endParaRPr>
          </a:p>
          <a:p>
            <a:pPr>
              <a:buFont typeface="Arial" pitchFamily="34" charset="0"/>
              <a:buChar char="•"/>
            </a:pPr>
            <a:r>
              <a:rPr lang="fr-FR" sz="1800" b="1" i="1">
                <a:latin typeface="Gill Sans MT" pitchFamily="34" charset="-18"/>
              </a:rPr>
              <a:t>Ouvrages, catalogues d</a:t>
            </a:r>
            <a:r>
              <a:rPr lang="ja-JP" altLang="fr-FR" sz="1800" b="1" i="1">
                <a:latin typeface="Gill Sans MT" pitchFamily="34" charset="-18"/>
              </a:rPr>
              <a:t>’</a:t>
            </a:r>
            <a:r>
              <a:rPr lang="fr-FR" altLang="ja-JP" sz="1800" b="1" i="1">
                <a:latin typeface="Gill Sans MT" pitchFamily="34" charset="-18"/>
              </a:rPr>
              <a:t>expositions, DVD Rom….</a:t>
            </a:r>
          </a:p>
          <a:p>
            <a:r>
              <a:rPr lang="fr-FR" sz="1800" b="1" i="1">
                <a:latin typeface="Gill Sans MT" pitchFamily="34" charset="-18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fr-FR" sz="1800" b="1" i="1">
                <a:latin typeface="Gill Sans MT" pitchFamily="34" charset="-18"/>
              </a:rPr>
              <a:t>Guide juridique</a:t>
            </a:r>
          </a:p>
          <a:p>
            <a:pPr>
              <a:buFont typeface="Arial" pitchFamily="34" charset="0"/>
              <a:buChar char="•"/>
            </a:pPr>
            <a:endParaRPr lang="fr-FR" sz="1800"/>
          </a:p>
          <a:p>
            <a:pPr>
              <a:buFont typeface="Arial" pitchFamily="34" charset="0"/>
              <a:buChar char="•"/>
            </a:pPr>
            <a:endParaRPr lang="fr-FR" sz="1800"/>
          </a:p>
          <a:p>
            <a:endParaRPr lang="fr-FR" sz="1800"/>
          </a:p>
          <a:p>
            <a:pPr>
              <a:buFont typeface="Arial" pitchFamily="34" charset="0"/>
              <a:buChar char="•"/>
            </a:pPr>
            <a:endParaRPr lang="fr-FR" sz="1800"/>
          </a:p>
          <a:p>
            <a:pPr>
              <a:buFont typeface="Arial" pitchFamily="34" charset="0"/>
              <a:buChar char="•"/>
            </a:pPr>
            <a:r>
              <a:rPr lang="fr-FR" sz="1800"/>
              <a:t> </a:t>
            </a:r>
          </a:p>
        </p:txBody>
      </p:sp>
      <p:pic>
        <p:nvPicPr>
          <p:cNvPr id="56323" name="Imag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2838" y="2205038"/>
            <a:ext cx="1566862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14" descr="guide jurid.pdf                                                000A2984Macintosh HD                   C2DAC9E8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2492375"/>
            <a:ext cx="2538413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Imag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3357563"/>
            <a:ext cx="1528763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Imag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4388" y="5229225"/>
            <a:ext cx="1752600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12" descr="1133.JPG                                                       00034971Macintosh HD                   BCFBA53B: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3163888"/>
            <a:ext cx="1176338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8" name="Image 8" descr="Patrimoine scientifique couv exé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35150" y="4508500"/>
            <a:ext cx="1711325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9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78388" y="4575175"/>
            <a:ext cx="1296987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re 1"/>
          <p:cNvSpPr>
            <a:spLocks noGrp="1"/>
          </p:cNvSpPr>
          <p:nvPr>
            <p:ph type="title"/>
          </p:nvPr>
        </p:nvSpPr>
        <p:spPr>
          <a:xfrm>
            <a:off x="590550" y="1019175"/>
            <a:ext cx="7313613" cy="868363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sz="3900" b="1"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  <a:ea typeface="ＭＳ Ｐゴシック" pitchFamily="34" charset="-128"/>
              </a:rPr>
              <a:t>						Research activities</a:t>
            </a:r>
            <a:r>
              <a:rPr lang="fr-FR" sz="3900"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  <a:ea typeface="ＭＳ Ｐゴシック" pitchFamily="34" charset="-128"/>
              </a:rPr>
              <a:t/>
            </a:r>
            <a:br>
              <a:rPr lang="fr-FR" sz="3900"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  <a:ea typeface="ＭＳ Ｐゴシック" pitchFamily="34" charset="-128"/>
              </a:rPr>
            </a:br>
            <a:endParaRPr lang="fr-FR" sz="3900" i="1" smtClean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  <a:ea typeface="ＭＳ Ｐゴシック" pitchFamily="34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97075" y="1700213"/>
            <a:ext cx="6391275" cy="200183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ctr"/>
            <a:r>
              <a:rPr lang="fr-FR" sz="2800" i="1">
                <a:latin typeface="Gill Sans MT" pitchFamily="34" charset="-18"/>
              </a:rPr>
              <a:t>A research seminar on the topic to</a:t>
            </a:r>
          </a:p>
          <a:p>
            <a:pPr lvl="1" algn="ctr"/>
            <a:r>
              <a:rPr lang="fr-FR" sz="2800" i="1">
                <a:latin typeface="Gill Sans MT" pitchFamily="34" charset="-18"/>
              </a:rPr>
              <a:t>create a scientific community</a:t>
            </a:r>
          </a:p>
          <a:p>
            <a:pPr lvl="1" algn="ctr"/>
            <a:endParaRPr lang="fr-FR" sz="2800" i="1">
              <a:latin typeface="Gill Sans MT" pitchFamily="34" charset="-18"/>
            </a:endParaRPr>
          </a:p>
          <a:p>
            <a:pPr lvl="1" algn="ctr"/>
            <a:r>
              <a:rPr lang="fr-FR" sz="2000" i="1">
                <a:latin typeface="Gill Sans MT" pitchFamily="34" charset="-18"/>
              </a:rPr>
              <a:t>A scientific committee : Catherine Ballé, Serge Chambaud, Catherine Cuenca, Robert Halleux, Daniel Thoulouze</a:t>
            </a:r>
          </a:p>
        </p:txBody>
      </p:sp>
      <p:pic>
        <p:nvPicPr>
          <p:cNvPr id="57347" name="Image 3" descr="IMG00495-20120320-110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836613"/>
            <a:ext cx="1963738" cy="14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Imag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4389438"/>
            <a:ext cx="3089275" cy="23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Espace réservé du contenu 2"/>
          <p:cNvSpPr>
            <a:spLocks noGrp="1"/>
          </p:cNvSpPr>
          <p:nvPr>
            <p:ph idx="1"/>
          </p:nvPr>
        </p:nvSpPr>
        <p:spPr>
          <a:xfrm>
            <a:off x="755650" y="538163"/>
            <a:ext cx="7570788" cy="6400800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endParaRPr lang="fr-FR" sz="2800" b="1" smtClean="0">
              <a:solidFill>
                <a:srgbClr val="800000"/>
              </a:solidFill>
              <a:latin typeface="Calibri" pitchFamily="34" charset="0"/>
              <a:ea typeface="ＭＳ Ｐゴシック" pitchFamily="34" charset="-128"/>
            </a:endParaRPr>
          </a:p>
          <a:p>
            <a:pPr algn="ctr" eaLnBrk="1" hangingPunct="1">
              <a:buFont typeface="Wingdings 2" pitchFamily="18" charset="2"/>
              <a:buNone/>
            </a:pPr>
            <a:endParaRPr lang="fr-FR" sz="2800" b="1" smtClean="0">
              <a:solidFill>
                <a:srgbClr val="800000"/>
              </a:solidFill>
              <a:latin typeface="Goudy Old Style" pitchFamily="18" charset="0"/>
              <a:ea typeface="ＭＳ Ｐゴシック" pitchFamily="34" charset="-128"/>
            </a:endParaRPr>
          </a:p>
          <a:p>
            <a:pPr algn="ctr" eaLnBrk="1" hangingPunct="1">
              <a:buFontTx/>
              <a:buChar char="•"/>
            </a:pPr>
            <a:endParaRPr lang="fr-FR" sz="2800" b="1" smtClean="0">
              <a:solidFill>
                <a:srgbClr val="800000"/>
              </a:solidFill>
              <a:latin typeface="Calibri" pitchFamily="34" charset="0"/>
              <a:ea typeface="ＭＳ Ｐゴシック" pitchFamily="34" charset="-128"/>
            </a:endParaRPr>
          </a:p>
          <a:p>
            <a:pPr algn="ctr" eaLnBrk="1" hangingPunct="1">
              <a:buFontTx/>
              <a:buChar char="•"/>
            </a:pPr>
            <a:r>
              <a:rPr lang="fr-FR" sz="2800" b="1" i="1" smtClean="0">
                <a:solidFill>
                  <a:srgbClr val="800000"/>
                </a:solidFill>
                <a:latin typeface="Goudy Old Style" pitchFamily="18" charset="0"/>
                <a:ea typeface="ＭＳ Ｐゴシック" pitchFamily="34" charset="-128"/>
              </a:rPr>
              <a:t>And the different « missions régionales Patstec » participate in research activities ou answer to the french or european calls.</a:t>
            </a:r>
          </a:p>
          <a:p>
            <a:pPr algn="ctr" eaLnBrk="1" hangingPunct="1">
              <a:buFontTx/>
              <a:buNone/>
            </a:pPr>
            <a:endParaRPr lang="fr-FR" sz="2800" b="1" i="1" smtClean="0">
              <a:solidFill>
                <a:srgbClr val="800000"/>
              </a:solidFill>
              <a:latin typeface="Goudy Old Style" pitchFamily="18" charset="0"/>
              <a:ea typeface="ＭＳ Ｐゴシック" pitchFamily="34" charset="-128"/>
            </a:endParaRPr>
          </a:p>
          <a:p>
            <a:pPr algn="ctr" eaLnBrk="1" hangingPunct="1">
              <a:buFontTx/>
              <a:buNone/>
            </a:pPr>
            <a:endParaRPr lang="fr-FR" sz="2800" b="1" i="1" smtClean="0">
              <a:solidFill>
                <a:srgbClr val="800000"/>
              </a:solidFill>
              <a:latin typeface="Goudy Old Style" pitchFamily="18" charset="0"/>
              <a:ea typeface="ＭＳ Ｐゴシック" pitchFamily="34" charset="-128"/>
            </a:endParaRPr>
          </a:p>
          <a:p>
            <a:pPr algn="ctr" eaLnBrk="1" hangingPunct="1">
              <a:buFontTx/>
              <a:buNone/>
            </a:pPr>
            <a:endParaRPr lang="fr-FR" sz="2000" b="1" i="1" smtClean="0">
              <a:solidFill>
                <a:srgbClr val="C0504D"/>
              </a:solidFill>
              <a:latin typeface="Goudy Old Style" pitchFamily="18" charset="0"/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endParaRPr lang="fr-FR" i="1" smtClean="0">
              <a:solidFill>
                <a:srgbClr val="800000"/>
              </a:solidFill>
              <a:latin typeface="Calibri" pitchFamily="34" charset="0"/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endParaRPr lang="fr-FR" i="1" smtClean="0">
              <a:solidFill>
                <a:srgbClr val="800000"/>
              </a:solidFill>
              <a:latin typeface="Calibri" pitchFamily="34" charset="0"/>
              <a:ea typeface="ＭＳ Ｐゴシック" pitchFamily="34" charset="-128"/>
            </a:endParaRPr>
          </a:p>
          <a:p>
            <a:pPr algn="ctr" eaLnBrk="1" hangingPunct="1">
              <a:buFontTx/>
              <a:buNone/>
            </a:pPr>
            <a:r>
              <a:rPr lang="fr-FR" smtClean="0">
                <a:latin typeface="Calibri" pitchFamily="34" charset="0"/>
                <a:ea typeface="ＭＳ Ｐゴシック" pitchFamily="34" charset="-128"/>
              </a:rPr>
              <a:t> </a:t>
            </a:r>
          </a:p>
          <a:p>
            <a:pPr eaLnBrk="1" hangingPunct="1"/>
            <a:endParaRPr lang="fr-FR" b="1" i="1" smtClean="0">
              <a:solidFill>
                <a:srgbClr val="8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Espace réservé du contenu 3" descr="CNAM - BAT couv 17 mars.pdf"/>
          <p:cNvPicPr>
            <a:picLocks noGrp="1" noChangeAspect="1"/>
          </p:cNvPicPr>
          <p:nvPr>
            <p:ph idx="1"/>
          </p:nvPr>
        </p:nvPicPr>
        <p:blipFill>
          <a:blip r:embed="rId2"/>
          <a:srcRect t="12193" b="12193"/>
          <a:stretch>
            <a:fillRect/>
          </a:stretch>
        </p:blipFill>
        <p:spPr>
          <a:xfrm>
            <a:off x="17463" y="476250"/>
            <a:ext cx="9321800" cy="5689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Image 2" descr="26305-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4508500"/>
            <a:ext cx="2909888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0" name="Image 4" descr="2760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260350"/>
            <a:ext cx="210185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Image 7" descr="bloc_decouv_collec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95713" y="238125"/>
            <a:ext cx="2386012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Image 8" descr="CNAM_0001385_00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92275" y="3860800"/>
            <a:ext cx="3370263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Image 9" descr="2621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24625" y="692150"/>
            <a:ext cx="235267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ce réservé du contenu 2"/>
          <p:cNvSpPr>
            <a:spLocks noGrp="1"/>
          </p:cNvSpPr>
          <p:nvPr>
            <p:ph idx="1"/>
          </p:nvPr>
        </p:nvSpPr>
        <p:spPr>
          <a:xfrm>
            <a:off x="611188" y="744538"/>
            <a:ext cx="7924800" cy="5410200"/>
          </a:xfrm>
        </p:spPr>
        <p:txBody>
          <a:bodyPr>
            <a:normAutofit/>
          </a:bodyPr>
          <a:lstStyle/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fr-FR" sz="3600" b="1" i="1" dirty="0" smtClean="0">
                <a:solidFill>
                  <a:srgbClr val="800000"/>
                </a:solidFill>
                <a:latin typeface="Goudy Old Style" charset="0"/>
                <a:ea typeface="+mn-ea"/>
                <a:cs typeface="+mn-cs"/>
                <a:sym typeface="Wingdings" charset="0"/>
              </a:rPr>
              <a:t>Perspectives</a:t>
            </a:r>
            <a:endParaRPr lang="fr-FR" sz="3600" i="1" dirty="0" smtClean="0">
              <a:solidFill>
                <a:srgbClr val="800000"/>
              </a:solidFill>
              <a:latin typeface="Goudy Old Style" charset="0"/>
              <a:ea typeface="+mn-ea"/>
              <a:cs typeface="+mn-cs"/>
              <a:sym typeface="Wingdings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endParaRPr lang="fr-FR" sz="3600" i="1" dirty="0" smtClean="0">
              <a:solidFill>
                <a:srgbClr val="800000"/>
              </a:solidFill>
              <a:latin typeface="Goudy Old Style" charset="0"/>
              <a:ea typeface="+mn-ea"/>
              <a:cs typeface="+mn-cs"/>
              <a:sym typeface="Wingdings" charset="0"/>
            </a:endParaRPr>
          </a:p>
          <a:p>
            <a:pPr marL="365760" indent="-283464" algn="ctr" eaLnBrk="1" fontAlgn="auto" hangingPunct="1">
              <a:spcAft>
                <a:spcPts val="0"/>
              </a:spcAft>
              <a:buFont typeface="Wingdings" charset="0"/>
              <a:buNone/>
              <a:defRPr/>
            </a:pPr>
            <a:r>
              <a:rPr lang="fr-FR" sz="3600" i="1" dirty="0" smtClean="0">
                <a:solidFill>
                  <a:srgbClr val="800000"/>
                </a:solidFill>
                <a:latin typeface="Goudy Old Style" charset="0"/>
                <a:ea typeface="+mn-ea"/>
                <a:cs typeface="+mn-cs"/>
                <a:sym typeface="Wingdings" charset="0"/>
              </a:rPr>
              <a:t>Encourage to </a:t>
            </a:r>
            <a:r>
              <a:rPr lang="fr-FR" sz="3600" i="1" dirty="0" err="1" smtClean="0">
                <a:solidFill>
                  <a:srgbClr val="800000"/>
                </a:solidFill>
                <a:latin typeface="Goudy Old Style" charset="0"/>
                <a:ea typeface="+mn-ea"/>
                <a:cs typeface="+mn-cs"/>
                <a:sym typeface="Wingdings" charset="0"/>
              </a:rPr>
              <a:t>develop</a:t>
            </a:r>
            <a:r>
              <a:rPr lang="fr-FR" sz="3600" i="1" dirty="0" smtClean="0">
                <a:solidFill>
                  <a:srgbClr val="800000"/>
                </a:solidFill>
                <a:latin typeface="Goudy Old Style" charset="0"/>
                <a:ea typeface="+mn-ea"/>
                <a:cs typeface="+mn-cs"/>
                <a:sym typeface="Wingdings" charset="0"/>
              </a:rPr>
              <a:t> </a:t>
            </a:r>
            <a:r>
              <a:rPr lang="fr-FR" sz="3600" i="1" dirty="0" err="1" smtClean="0">
                <a:solidFill>
                  <a:srgbClr val="800000"/>
                </a:solidFill>
                <a:latin typeface="Goudy Old Style" charset="0"/>
                <a:ea typeface="+mn-ea"/>
                <a:cs typeface="+mn-cs"/>
                <a:sym typeface="Wingdings" charset="0"/>
              </a:rPr>
              <a:t>this</a:t>
            </a:r>
            <a:r>
              <a:rPr lang="fr-FR" sz="3600" i="1" dirty="0" smtClean="0">
                <a:solidFill>
                  <a:srgbClr val="800000"/>
                </a:solidFill>
                <a:latin typeface="Goudy Old Style" charset="0"/>
                <a:ea typeface="+mn-ea"/>
                <a:cs typeface="+mn-cs"/>
                <a:sym typeface="Wingdings" charset="0"/>
              </a:rPr>
              <a:t> national programme </a:t>
            </a:r>
            <a:r>
              <a:rPr lang="fr-FR" sz="3600" i="1" dirty="0" err="1" smtClean="0">
                <a:solidFill>
                  <a:srgbClr val="800000"/>
                </a:solidFill>
                <a:latin typeface="Goudy Old Style" charset="0"/>
                <a:ea typeface="+mn-ea"/>
                <a:cs typeface="+mn-cs"/>
                <a:sym typeface="Wingdings" charset="0"/>
              </a:rPr>
              <a:t>with</a:t>
            </a:r>
            <a:r>
              <a:rPr lang="fr-FR" sz="3600" i="1" dirty="0" smtClean="0">
                <a:solidFill>
                  <a:srgbClr val="800000"/>
                </a:solidFill>
                <a:latin typeface="Goudy Old Style" charset="0"/>
                <a:ea typeface="+mn-ea"/>
                <a:cs typeface="+mn-cs"/>
                <a:sym typeface="Wingdings" charset="0"/>
              </a:rPr>
              <a:t> international countries </a:t>
            </a:r>
            <a:r>
              <a:rPr lang="fr-FR" sz="3600" i="1" dirty="0" err="1" smtClean="0">
                <a:solidFill>
                  <a:srgbClr val="800000"/>
                </a:solidFill>
                <a:latin typeface="Goudy Old Style" charset="0"/>
                <a:ea typeface="+mn-ea"/>
                <a:cs typeface="+mn-cs"/>
                <a:sym typeface="Wingdings" charset="0"/>
              </a:rPr>
              <a:t>is</a:t>
            </a:r>
            <a:r>
              <a:rPr lang="fr-FR" sz="3600" i="1" dirty="0" smtClean="0">
                <a:solidFill>
                  <a:srgbClr val="800000"/>
                </a:solidFill>
                <a:latin typeface="Goudy Old Style" charset="0"/>
                <a:ea typeface="+mn-ea"/>
                <a:cs typeface="+mn-cs"/>
                <a:sym typeface="Wingdings" charset="0"/>
              </a:rPr>
              <a:t> </a:t>
            </a:r>
            <a:r>
              <a:rPr lang="fr-FR" sz="3600" i="1" dirty="0" err="1" smtClean="0">
                <a:solidFill>
                  <a:srgbClr val="800000"/>
                </a:solidFill>
                <a:latin typeface="Goudy Old Style" charset="0"/>
                <a:ea typeface="+mn-ea"/>
                <a:cs typeface="+mn-cs"/>
                <a:sym typeface="Wingdings" charset="0"/>
              </a:rPr>
              <a:t>now</a:t>
            </a:r>
            <a:r>
              <a:rPr lang="fr-FR" sz="3600" i="1" dirty="0" smtClean="0">
                <a:solidFill>
                  <a:srgbClr val="800000"/>
                </a:solidFill>
                <a:latin typeface="Goudy Old Style" charset="0"/>
                <a:ea typeface="+mn-ea"/>
                <a:cs typeface="+mn-cs"/>
                <a:sym typeface="Wingdings" charset="0"/>
              </a:rPr>
              <a:t> </a:t>
            </a:r>
            <a:r>
              <a:rPr lang="fr-FR" sz="3600" i="1" dirty="0" err="1" smtClean="0">
                <a:solidFill>
                  <a:srgbClr val="800000"/>
                </a:solidFill>
                <a:latin typeface="Goudy Old Style" charset="0"/>
                <a:ea typeface="+mn-ea"/>
                <a:cs typeface="+mn-cs"/>
                <a:sym typeface="Wingdings" charset="0"/>
              </a:rPr>
              <a:t>under</a:t>
            </a:r>
            <a:r>
              <a:rPr lang="fr-FR" sz="3600" i="1" dirty="0" smtClean="0">
                <a:solidFill>
                  <a:srgbClr val="800000"/>
                </a:solidFill>
                <a:latin typeface="Goudy Old Style" charset="0"/>
                <a:ea typeface="+mn-ea"/>
                <a:cs typeface="+mn-cs"/>
                <a:sym typeface="Wingdings" charset="0"/>
              </a:rPr>
              <a:t> </a:t>
            </a:r>
            <a:r>
              <a:rPr lang="fr-FR" sz="3600" i="1" dirty="0" err="1" smtClean="0">
                <a:solidFill>
                  <a:srgbClr val="800000"/>
                </a:solidFill>
                <a:latin typeface="Goudy Old Style" charset="0"/>
                <a:ea typeface="+mn-ea"/>
                <a:cs typeface="+mn-cs"/>
                <a:sym typeface="Wingdings" charset="0"/>
              </a:rPr>
              <a:t>way</a:t>
            </a:r>
            <a:r>
              <a:rPr lang="fr-FR" sz="3600" i="1" dirty="0" smtClean="0">
                <a:solidFill>
                  <a:srgbClr val="800000"/>
                </a:solidFill>
                <a:latin typeface="Goudy Old Style" charset="0"/>
                <a:ea typeface="+mn-ea"/>
                <a:cs typeface="+mn-cs"/>
                <a:sym typeface="Wingdings" charset="0"/>
              </a:rPr>
              <a:t> </a:t>
            </a:r>
            <a:r>
              <a:rPr lang="fr-FR" sz="3600" i="1" dirty="0" err="1" smtClean="0">
                <a:solidFill>
                  <a:srgbClr val="800000"/>
                </a:solidFill>
                <a:latin typeface="Goudy Old Style" charset="0"/>
                <a:ea typeface="+mn-ea"/>
                <a:cs typeface="+mn-cs"/>
                <a:sym typeface="Wingdings" charset="0"/>
              </a:rPr>
              <a:t>between</a:t>
            </a:r>
            <a:r>
              <a:rPr lang="fr-FR" sz="3600" i="1" dirty="0" smtClean="0">
                <a:solidFill>
                  <a:srgbClr val="800000"/>
                </a:solidFill>
                <a:latin typeface="Goudy Old Style" charset="0"/>
                <a:ea typeface="+mn-ea"/>
                <a:cs typeface="+mn-cs"/>
                <a:sym typeface="Wingdings" charset="0"/>
              </a:rPr>
              <a:t> </a:t>
            </a:r>
            <a:r>
              <a:rPr lang="fr-FR" sz="3600" i="1" dirty="0" err="1" smtClean="0">
                <a:solidFill>
                  <a:srgbClr val="800000"/>
                </a:solidFill>
                <a:latin typeface="Goudy Old Style" charset="0"/>
                <a:ea typeface="+mn-ea"/>
                <a:cs typeface="+mn-cs"/>
                <a:sym typeface="Wingdings" charset="0"/>
              </a:rPr>
              <a:t>partners</a:t>
            </a:r>
            <a:r>
              <a:rPr lang="fr-FR" sz="3600" i="1" dirty="0" smtClean="0">
                <a:solidFill>
                  <a:srgbClr val="800000"/>
                </a:solidFill>
                <a:latin typeface="Goudy Old Style" charset="0"/>
                <a:ea typeface="+mn-ea"/>
                <a:cs typeface="+mn-cs"/>
                <a:sym typeface="Wingdings" charset="0"/>
              </a:rPr>
              <a:t>, </a:t>
            </a:r>
            <a:r>
              <a:rPr lang="fr-FR" sz="3600" i="1" dirty="0" err="1" smtClean="0">
                <a:solidFill>
                  <a:srgbClr val="800000"/>
                </a:solidFill>
                <a:latin typeface="Goudy Old Style" charset="0"/>
                <a:ea typeface="+mn-ea"/>
                <a:cs typeface="+mn-cs"/>
                <a:sym typeface="Wingdings" charset="0"/>
              </a:rPr>
              <a:t>universities</a:t>
            </a:r>
            <a:r>
              <a:rPr lang="fr-FR" sz="3600" i="1" dirty="0" smtClean="0">
                <a:solidFill>
                  <a:srgbClr val="800000"/>
                </a:solidFill>
                <a:latin typeface="Goudy Old Style" charset="0"/>
                <a:ea typeface="+mn-ea"/>
                <a:cs typeface="+mn-cs"/>
                <a:sym typeface="Wingdings" charset="0"/>
              </a:rPr>
              <a:t>, </a:t>
            </a:r>
            <a:r>
              <a:rPr lang="fr-FR" sz="3600" i="1" dirty="0" err="1" smtClean="0">
                <a:solidFill>
                  <a:srgbClr val="800000"/>
                </a:solidFill>
                <a:latin typeface="Goudy Old Style" charset="0"/>
                <a:ea typeface="+mn-ea"/>
                <a:cs typeface="+mn-cs"/>
                <a:sym typeface="Wingdings" charset="0"/>
              </a:rPr>
              <a:t>museums</a:t>
            </a:r>
            <a:endParaRPr lang="fr-FR" sz="3600" b="1" i="1" dirty="0">
              <a:solidFill>
                <a:srgbClr val="800000"/>
              </a:solidFill>
              <a:latin typeface="Goudy Old Styl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ZoneTexte 2"/>
          <p:cNvSpPr txBox="1">
            <a:spLocks noChangeArrowheads="1"/>
          </p:cNvSpPr>
          <p:nvPr/>
        </p:nvSpPr>
        <p:spPr bwMode="auto">
          <a:xfrm>
            <a:off x="533400" y="0"/>
            <a:ext cx="7696200" cy="883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fr-FR" sz="2000" i="1">
              <a:latin typeface="Times" pitchFamily="1" charset="0"/>
            </a:endParaRPr>
          </a:p>
          <a:p>
            <a:pPr algn="just"/>
            <a:endParaRPr lang="fr-FR" sz="2000" b="1" i="1">
              <a:solidFill>
                <a:srgbClr val="C0504D"/>
              </a:solidFill>
              <a:latin typeface="Calibri" pitchFamily="34" charset="0"/>
            </a:endParaRPr>
          </a:p>
          <a:p>
            <a:pPr algn="just"/>
            <a:endParaRPr lang="fr-FR" sz="2000" b="1" i="1">
              <a:solidFill>
                <a:srgbClr val="C0504D"/>
              </a:solidFill>
              <a:latin typeface="Calibri" pitchFamily="34" charset="0"/>
            </a:endParaRPr>
          </a:p>
          <a:p>
            <a:pPr algn="just"/>
            <a:endParaRPr lang="fr-FR" sz="2000" b="1" i="1">
              <a:solidFill>
                <a:srgbClr val="800000"/>
              </a:solidFill>
              <a:latin typeface="Gill Sans MT" pitchFamily="34" charset="-18"/>
            </a:endParaRPr>
          </a:p>
          <a:p>
            <a:pPr algn="just"/>
            <a:endParaRPr lang="fr-FR" i="1">
              <a:solidFill>
                <a:srgbClr val="800000"/>
              </a:solidFill>
              <a:latin typeface="Gill Sans MT" pitchFamily="34" charset="-18"/>
            </a:endParaRPr>
          </a:p>
          <a:p>
            <a:pPr algn="just">
              <a:buFont typeface="Arial" pitchFamily="34" charset="0"/>
              <a:buChar char="•"/>
            </a:pPr>
            <a:r>
              <a:rPr lang="fr-FR" i="1">
                <a:solidFill>
                  <a:srgbClr val="800000"/>
                </a:solidFill>
                <a:latin typeface="Gill Sans MT" pitchFamily="34" charset="-18"/>
              </a:rPr>
              <a:t>Network in Wallonie coordinate by Robert Halleux and Arnaud Peters : Université de</a:t>
            </a:r>
            <a:r>
              <a:rPr lang="fr-FR" i="1">
                <a:latin typeface="Gill Sans MT" pitchFamily="34" charset="-18"/>
              </a:rPr>
              <a:t> Liège, Université de Namur, Université de Mons</a:t>
            </a:r>
          </a:p>
          <a:p>
            <a:pPr algn="just">
              <a:buFont typeface="Arial" pitchFamily="34" charset="0"/>
              <a:buChar char="•"/>
            </a:pPr>
            <a:endParaRPr lang="fr-FR" i="1">
              <a:latin typeface="Gill Sans MT" pitchFamily="34" charset="-18"/>
            </a:endParaRPr>
          </a:p>
          <a:p>
            <a:pPr algn="just">
              <a:buFont typeface="Arial" pitchFamily="34" charset="0"/>
              <a:buChar char="•"/>
            </a:pPr>
            <a:r>
              <a:rPr lang="fr-FR" i="1">
                <a:solidFill>
                  <a:srgbClr val="800000"/>
                </a:solidFill>
                <a:latin typeface="Gill Sans MT" pitchFamily="34" charset="-18"/>
              </a:rPr>
              <a:t> PRIMECA, european programme,</a:t>
            </a:r>
            <a:r>
              <a:rPr lang="fr-FR" i="1">
                <a:latin typeface="Gill Sans MT" pitchFamily="34" charset="-18"/>
              </a:rPr>
              <a:t> University of Clermont Ferrand and the région Mission Patstec Auvergne</a:t>
            </a:r>
          </a:p>
          <a:p>
            <a:pPr algn="just"/>
            <a:endParaRPr lang="fr-FR" i="1">
              <a:latin typeface="Gill Sans MT" pitchFamily="34" charset="-18"/>
            </a:endParaRPr>
          </a:p>
          <a:p>
            <a:pPr algn="just">
              <a:buFont typeface="Arial" pitchFamily="34" charset="0"/>
              <a:buChar char="•"/>
            </a:pPr>
            <a:r>
              <a:rPr lang="fr-FR" i="1">
                <a:solidFill>
                  <a:srgbClr val="800000"/>
                </a:solidFill>
                <a:latin typeface="Gill Sans MT" pitchFamily="34" charset="-18"/>
              </a:rPr>
              <a:t>A european network ESTHER</a:t>
            </a:r>
            <a:r>
              <a:rPr lang="fr-FR" i="1">
                <a:solidFill>
                  <a:srgbClr val="C0504D"/>
                </a:solidFill>
                <a:latin typeface="Gill Sans MT" pitchFamily="34" charset="-18"/>
              </a:rPr>
              <a:t> (</a:t>
            </a:r>
            <a:r>
              <a:rPr lang="fr-FR" i="1">
                <a:latin typeface="Gill Sans MT" pitchFamily="34" charset="-18"/>
              </a:rPr>
              <a:t>European Scientific and Technical HERitage) and the core of the network are scientific and technical national muséeums : Milan, Londres, Munich, Paris. </a:t>
            </a:r>
          </a:p>
          <a:p>
            <a:pPr algn="just"/>
            <a:endParaRPr lang="fr-FR" i="1">
              <a:latin typeface="Gill Sans MT" pitchFamily="34" charset="-18"/>
            </a:endParaRPr>
          </a:p>
          <a:p>
            <a:pPr algn="just">
              <a:buFont typeface="Arial" pitchFamily="34" charset="0"/>
              <a:buChar char="•"/>
            </a:pPr>
            <a:r>
              <a:rPr lang="fr-FR" altLang="ja-JP" i="1">
                <a:latin typeface="Gill Sans MT" pitchFamily="34" charset="-18"/>
              </a:rPr>
              <a:t>Opening to the international:  with Canadiens, Portugais, MIT- Boston- Etats-Unis, les Australiens…. </a:t>
            </a:r>
            <a:endParaRPr lang="fr-FR" i="1">
              <a:latin typeface="Gill Sans MT" pitchFamily="34" charset="-18"/>
            </a:endParaRPr>
          </a:p>
          <a:p>
            <a:pPr algn="just"/>
            <a:endParaRPr lang="fr-FR">
              <a:latin typeface="Calibri" pitchFamily="34" charset="0"/>
            </a:endParaRPr>
          </a:p>
          <a:p>
            <a:pPr algn="just"/>
            <a:r>
              <a:rPr lang="fr-FR">
                <a:latin typeface="Calibri" pitchFamily="34" charset="0"/>
              </a:rPr>
              <a:t>. </a:t>
            </a:r>
          </a:p>
          <a:p>
            <a:pPr algn="just"/>
            <a:r>
              <a:rPr lang="fr-FR" sz="2000">
                <a:latin typeface="Times" pitchFamily="1" charset="0"/>
              </a:rPr>
              <a:t>  </a:t>
            </a:r>
          </a:p>
          <a:p>
            <a:endParaRPr lang="fr-FR" sz="2000">
              <a:latin typeface="Times" pitchFamily="1" charset="0"/>
            </a:endParaRPr>
          </a:p>
          <a:p>
            <a:pPr>
              <a:buFont typeface="Arial" pitchFamily="34" charset="0"/>
              <a:buChar char="•"/>
            </a:pPr>
            <a:endParaRPr lang="fr-FR" sz="2000">
              <a:latin typeface="Times" pitchFamily="1" charset="0"/>
            </a:endParaRPr>
          </a:p>
          <a:p>
            <a:pPr>
              <a:buFont typeface="Arial" pitchFamily="34" charset="0"/>
              <a:buChar char="•"/>
            </a:pPr>
            <a:endParaRPr lang="fr-FR">
              <a:latin typeface="Times" pitchFamily="1" charset="0"/>
            </a:endParaRPr>
          </a:p>
        </p:txBody>
      </p:sp>
      <p:sp>
        <p:nvSpPr>
          <p:cNvPr id="54274" name="ZoneTexte 3"/>
          <p:cNvSpPr txBox="1">
            <a:spLocks noChangeArrowheads="1"/>
          </p:cNvSpPr>
          <p:nvPr/>
        </p:nvSpPr>
        <p:spPr bwMode="auto">
          <a:xfrm>
            <a:off x="1042988" y="828675"/>
            <a:ext cx="548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FR" sz="2800" dirty="0" smtClean="0">
                <a:solidFill>
                  <a:srgbClr val="800000"/>
                </a:solidFill>
              </a:rPr>
              <a:t>                                </a:t>
            </a:r>
            <a:r>
              <a:rPr lang="fr-FR" sz="2800" i="1" dirty="0" smtClean="0">
                <a:solidFill>
                  <a:srgbClr val="97552F"/>
                </a:solidFill>
                <a:latin typeface="+mn-lt"/>
              </a:rPr>
              <a:t>International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8301" b="8301"/>
          <a:stretch>
            <a:fillRect/>
          </a:stretch>
        </p:blipFill>
        <p:spPr>
          <a:xfrm>
            <a:off x="107950" y="520700"/>
            <a:ext cx="5762625" cy="3195638"/>
          </a:xfrm>
        </p:spPr>
      </p:pic>
      <p:pic>
        <p:nvPicPr>
          <p:cNvPr id="62466" name="Imag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5413" y="3643313"/>
            <a:ext cx="5208587" cy="345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109538" y="4581525"/>
            <a:ext cx="2949575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dirty="0" err="1">
                <a:latin typeface="+mn-lt"/>
                <a:ea typeface="ＭＳ Ｐゴシック" charset="0"/>
                <a:cs typeface="ＭＳ Ｐゴシック" charset="0"/>
              </a:rPr>
              <a:t>Steps</a:t>
            </a:r>
            <a:r>
              <a:rPr lang="fr-FR" dirty="0">
                <a:latin typeface="+mn-lt"/>
                <a:ea typeface="ＭＳ Ｐゴシック" charset="0"/>
                <a:cs typeface="ＭＳ Ｐゴシック" charset="0"/>
              </a:rPr>
              <a:t> of </a:t>
            </a:r>
            <a:r>
              <a:rPr lang="fr-FR" dirty="0" err="1">
                <a:latin typeface="+mn-lt"/>
                <a:ea typeface="ＭＳ Ｐゴシック" charset="0"/>
                <a:cs typeface="ＭＳ Ｐゴシック" charset="0"/>
              </a:rPr>
              <a:t>selections</a:t>
            </a:r>
            <a:endParaRPr lang="fr-FR" dirty="0">
              <a:latin typeface="+mn-lt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fr-FR" dirty="0">
              <a:latin typeface="+mn-lt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fr-FR" dirty="0">
                <a:latin typeface="+mn-lt"/>
                <a:ea typeface="ＭＳ Ｐゴシック" charset="0"/>
                <a:cs typeface="ＭＳ Ｐゴシック" charset="0"/>
              </a:rPr>
              <a:t>in situ</a:t>
            </a:r>
          </a:p>
          <a:p>
            <a:pPr>
              <a:defRPr/>
            </a:pPr>
            <a:r>
              <a:rPr lang="fr-FR" dirty="0" err="1">
                <a:latin typeface="+mn-lt"/>
                <a:ea typeface="ＭＳ Ｐゴシック" charset="0"/>
                <a:cs typeface="ＭＳ Ｐゴシック" charset="0"/>
              </a:rPr>
              <a:t>at</a:t>
            </a:r>
            <a:r>
              <a:rPr lang="fr-FR" dirty="0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fr-FR" dirty="0" err="1">
                <a:latin typeface="+mn-lt"/>
                <a:ea typeface="ＭＳ Ｐゴシック" charset="0"/>
                <a:cs typeface="ＭＳ Ｐゴシック" charset="0"/>
              </a:rPr>
              <a:t>university</a:t>
            </a:r>
            <a:endParaRPr lang="fr-FR" dirty="0">
              <a:latin typeface="+mn-lt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8223" b="8223"/>
          <a:stretch>
            <a:fillRect/>
          </a:stretch>
        </p:blipFill>
        <p:spPr>
          <a:xfrm>
            <a:off x="827088" y="1125538"/>
            <a:ext cx="7791450" cy="43195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fr-FR" smtClean="0">
                <a:latin typeface="Goudy Old Style" pitchFamily="18" charset="0"/>
                <a:ea typeface="ＭＳ Ｐゴシック" pitchFamily="34" charset="-128"/>
              </a:rPr>
              <a:t>Thanks for your attention</a:t>
            </a:r>
          </a:p>
          <a:p>
            <a:pPr eaLnBrk="1" hangingPunct="1"/>
            <a:endParaRPr lang="fr-FR" smtClean="0">
              <a:latin typeface="Goudy Old Style" pitchFamily="18" charset="0"/>
              <a:ea typeface="ＭＳ Ｐゴシック" pitchFamily="34" charset="-128"/>
            </a:endParaRPr>
          </a:p>
          <a:p>
            <a:pPr algn="ctr" eaLnBrk="1" hangingPunct="1"/>
            <a:r>
              <a:rPr lang="fr-FR" smtClean="0">
                <a:solidFill>
                  <a:srgbClr val="FF6600"/>
                </a:solidFill>
                <a:latin typeface="Goudy Old Style" pitchFamily="18" charset="0"/>
                <a:ea typeface="ＭＳ Ｐゴシック" pitchFamily="34" charset="-128"/>
                <a:hlinkClick r:id="rId2"/>
              </a:rPr>
              <a:t>catherine.cuenca@cnam.fr</a:t>
            </a:r>
            <a:endParaRPr lang="fr-FR" smtClean="0">
              <a:solidFill>
                <a:srgbClr val="FF6600"/>
              </a:solidFill>
              <a:latin typeface="Goudy Old Style" pitchFamily="18" charset="0"/>
              <a:ea typeface="ＭＳ Ｐゴシック" pitchFamily="34" charset="-128"/>
            </a:endParaRPr>
          </a:p>
          <a:p>
            <a:pPr algn="ctr" eaLnBrk="1" hangingPunct="1"/>
            <a:endParaRPr lang="fr-FR" smtClean="0">
              <a:latin typeface="Goudy Old Style" pitchFamily="18" charset="0"/>
              <a:ea typeface="ＭＳ Ｐゴシック" pitchFamily="34" charset="-128"/>
            </a:endParaRPr>
          </a:p>
          <a:p>
            <a:pPr algn="ctr" eaLnBrk="1" hangingPunct="1">
              <a:buFontTx/>
              <a:buNone/>
            </a:pPr>
            <a:endParaRPr lang="fr-FR" smtClean="0">
              <a:latin typeface="Goudy Old Style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863" y="846138"/>
            <a:ext cx="8639175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617663" y="53975"/>
            <a:ext cx="59070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602" rIns="0" bIns="0" anchor="ctr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fr-FR" sz="2900">
                <a:solidFill>
                  <a:srgbClr val="000080"/>
                </a:solidFill>
              </a:rPr>
              <a:t>Sélection des régions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400" y="863600"/>
            <a:ext cx="8674100" cy="515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617663" y="53975"/>
            <a:ext cx="59070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6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MS Gothic" charset="0"/>
              </a:defRPr>
            </a:lvl9pPr>
          </a:lstStyle>
          <a:p>
            <a:pPr algn="ctr">
              <a:defRPr/>
            </a:pPr>
            <a:r>
              <a:rPr lang="fr-FR" sz="2900" smtClean="0">
                <a:solidFill>
                  <a:srgbClr val="000080"/>
                </a:solidFill>
              </a:rPr>
              <a:t>Fiche inventaire - identification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4"/>
          <p:cNvSpPr txBox="1">
            <a:spLocks noChangeArrowheads="1"/>
          </p:cNvSpPr>
          <p:nvPr/>
        </p:nvSpPr>
        <p:spPr bwMode="auto">
          <a:xfrm>
            <a:off x="3200400" y="65532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>
              <a:latin typeface="Times" pitchFamily="1" charset="0"/>
            </a:endParaRPr>
          </a:p>
        </p:txBody>
      </p:sp>
      <p:sp>
        <p:nvSpPr>
          <p:cNvPr id="20482" name="Text Box 10"/>
          <p:cNvSpPr txBox="1">
            <a:spLocks noChangeArrowheads="1"/>
          </p:cNvSpPr>
          <p:nvPr/>
        </p:nvSpPr>
        <p:spPr bwMode="auto">
          <a:xfrm>
            <a:off x="555625" y="1676400"/>
            <a:ext cx="206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>
              <a:latin typeface="Times" pitchFamily="1" charset="0"/>
            </a:endParaRPr>
          </a:p>
        </p:txBody>
      </p:sp>
      <p:sp>
        <p:nvSpPr>
          <p:cNvPr id="20483" name="Text Box 11"/>
          <p:cNvSpPr txBox="1">
            <a:spLocks noChangeArrowheads="1"/>
          </p:cNvSpPr>
          <p:nvPr/>
        </p:nvSpPr>
        <p:spPr bwMode="auto">
          <a:xfrm>
            <a:off x="1258888" y="1557338"/>
            <a:ext cx="7315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200" b="1" i="1">
                <a:solidFill>
                  <a:srgbClr val="800000"/>
                </a:solidFill>
                <a:latin typeface="Goudy Old Style" pitchFamily="18" charset="0"/>
                <a:sym typeface="Wingdings" pitchFamily="2" charset="2"/>
              </a:rPr>
              <a:t>A national programme of safeguard in France</a:t>
            </a:r>
          </a:p>
          <a:p>
            <a:pPr algn="ctr"/>
            <a:endParaRPr lang="fr-FR" i="1">
              <a:solidFill>
                <a:srgbClr val="800000"/>
              </a:solidFill>
              <a:latin typeface="Goudy Old Style" pitchFamily="18" charset="0"/>
              <a:sym typeface="Wingdings" pitchFamily="2" charset="2"/>
            </a:endParaRPr>
          </a:p>
          <a:p>
            <a:pPr algn="ctr">
              <a:buFont typeface="Wingdings" pitchFamily="2" charset="2"/>
              <a:buChar char="Ø"/>
            </a:pPr>
            <a:r>
              <a:rPr lang="fr-FR" i="1">
                <a:solidFill>
                  <a:srgbClr val="800000"/>
                </a:solidFill>
                <a:latin typeface="Goudy Old Style" pitchFamily="18" charset="0"/>
              </a:rPr>
              <a:t> </a:t>
            </a:r>
            <a:r>
              <a:rPr lang="fr-FR" sz="2800" b="1" i="1">
                <a:solidFill>
                  <a:srgbClr val="800000"/>
                </a:solidFill>
                <a:latin typeface="Goudy Old Style" pitchFamily="18" charset="0"/>
              </a:rPr>
              <a:t>As a result of the previous experiences since1996 at a local french level, then regional level and now national level</a:t>
            </a:r>
          </a:p>
          <a:p>
            <a:pPr algn="ctr">
              <a:buFont typeface="Wingdings" pitchFamily="2" charset="2"/>
              <a:buChar char="Ø"/>
            </a:pPr>
            <a:endParaRPr lang="fr-FR" sz="2800" b="1" i="1">
              <a:solidFill>
                <a:srgbClr val="800000"/>
              </a:solidFill>
              <a:latin typeface="Goudy Old Style" pitchFamily="18" charset="0"/>
              <a:sym typeface="Wingdings" pitchFamily="2" charset="2"/>
            </a:endParaRPr>
          </a:p>
          <a:p>
            <a:pPr algn="ctr"/>
            <a:r>
              <a:rPr lang="fr-FR" sz="2800" b="1" i="1">
                <a:solidFill>
                  <a:srgbClr val="800000"/>
                </a:solidFill>
                <a:latin typeface="Goudy Old Style" pitchFamily="18" charset="0"/>
                <a:sym typeface="Wingdings" pitchFamily="2" charset="2"/>
              </a:rPr>
              <a:t></a:t>
            </a:r>
            <a:r>
              <a:rPr lang="fr-FR" sz="2800" b="1" i="1">
                <a:solidFill>
                  <a:srgbClr val="800000"/>
                </a:solidFill>
                <a:latin typeface="Goudy Old Style" pitchFamily="18" charset="0"/>
              </a:rPr>
              <a:t> In April 2003, the Ministery of Research gave a « national mission » to the Musée des arts et métiers (Cnam-Paris),  « the safeguard of contemporary scientific and technical heritage (60</a:t>
            </a:r>
            <a:r>
              <a:rPr lang="fr-FR" altLang="fr-FR" sz="2800" b="1" i="1">
                <a:solidFill>
                  <a:srgbClr val="800000"/>
                </a:solidFill>
                <a:latin typeface="Goudy Old Style" pitchFamily="18" charset="0"/>
              </a:rPr>
              <a:t>’</a:t>
            </a:r>
            <a:r>
              <a:rPr lang="fr-FR" sz="2800" b="1" i="1">
                <a:solidFill>
                  <a:srgbClr val="800000"/>
                </a:solidFill>
                <a:latin typeface="Goudy Old Style" pitchFamily="18" charset="0"/>
              </a:rPr>
              <a:t>s years) 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404813"/>
            <a:ext cx="4895850" cy="58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6084888" y="1844675"/>
            <a:ext cx="2374900" cy="898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fr-FR" b="1" i="1" dirty="0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fr-FR" b="1" dirty="0">
                <a:latin typeface="+mn-lt"/>
                <a:ea typeface="ＭＳ Ｐゴシック" charset="0"/>
                <a:cs typeface="ＭＳ Ｐゴシック" charset="0"/>
              </a:rPr>
              <a:t> En 2013</a:t>
            </a:r>
            <a:r>
              <a:rPr lang="fr-FR" b="1" dirty="0">
                <a:latin typeface="+mn-lt"/>
                <a:ea typeface="ＭＳ Ｐゴシック" charset="0"/>
                <a:cs typeface="ＭＳ Ｐゴシック" charset="0"/>
              </a:rPr>
              <a:t>-2014</a:t>
            </a:r>
          </a:p>
          <a:p>
            <a:pPr>
              <a:lnSpc>
                <a:spcPct val="110000"/>
              </a:lnSpc>
              <a:defRPr/>
            </a:pPr>
            <a:endParaRPr lang="fr-FR" b="1" dirty="0">
              <a:latin typeface="+mn-lt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3"/>
          <p:cNvSpPr txBox="1">
            <a:spLocks noChangeArrowheads="1"/>
          </p:cNvSpPr>
          <p:nvPr/>
        </p:nvSpPr>
        <p:spPr bwMode="auto">
          <a:xfrm>
            <a:off x="3200400" y="65532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>
              <a:latin typeface="Times" pitchFamily="1" charset="0"/>
            </a:endParaRPr>
          </a:p>
        </p:txBody>
      </p:sp>
      <p:sp>
        <p:nvSpPr>
          <p:cNvPr id="23554" name="Rectangle 5"/>
          <p:cNvSpPr>
            <a:spLocks noChangeArrowheads="1"/>
          </p:cNvSpPr>
          <p:nvPr/>
        </p:nvSpPr>
        <p:spPr bwMode="auto">
          <a:xfrm>
            <a:off x="533400" y="609600"/>
            <a:ext cx="7642225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200" b="1" i="1">
                <a:solidFill>
                  <a:srgbClr val="800000"/>
                </a:solidFill>
                <a:latin typeface="Goudy Old Style" pitchFamily="18" charset="0"/>
                <a:sym typeface="Wingdings" pitchFamily="2" charset="2"/>
              </a:rPr>
              <a:t>The objectives are </a:t>
            </a:r>
          </a:p>
          <a:p>
            <a:pPr algn="ctr"/>
            <a:endParaRPr lang="fr-FR" sz="2800" i="1">
              <a:solidFill>
                <a:srgbClr val="800000"/>
              </a:solidFill>
              <a:latin typeface="Goudy Old Style" pitchFamily="18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fr-FR" sz="2800" i="1">
                <a:solidFill>
                  <a:srgbClr val="800000"/>
                </a:solidFill>
                <a:latin typeface="Goudy Old Style" pitchFamily="18" charset="0"/>
              </a:rPr>
              <a:t> </a:t>
            </a:r>
            <a:r>
              <a:rPr lang="fr-FR" sz="2800" b="1" i="1">
                <a:solidFill>
                  <a:srgbClr val="800000"/>
                </a:solidFill>
                <a:latin typeface="Goudy Old Style" pitchFamily="18" charset="0"/>
              </a:rPr>
              <a:t>To get the universities research organizations and industrial firm aware of their part in locating, inventorying and documenting objects, storing them in adequate buildings and into a national database.</a:t>
            </a:r>
          </a:p>
          <a:p>
            <a:pPr algn="ctr"/>
            <a:endParaRPr lang="fr-FR" sz="2800" b="1" i="1">
              <a:solidFill>
                <a:srgbClr val="800000"/>
              </a:solidFill>
              <a:latin typeface="Goudy Old Style" pitchFamily="18" charset="0"/>
            </a:endParaRPr>
          </a:p>
          <a:p>
            <a:pPr algn="ctr"/>
            <a:r>
              <a:rPr lang="fr-FR" sz="2800" b="1" i="1">
                <a:solidFill>
                  <a:srgbClr val="800000"/>
                </a:solidFill>
                <a:latin typeface="Goudy Old Style" pitchFamily="18" charset="0"/>
                <a:sym typeface="Wingdings" pitchFamily="2" charset="2"/>
              </a:rPr>
              <a:t></a:t>
            </a:r>
            <a:r>
              <a:rPr lang="fr-FR" sz="2800" b="1" i="1">
                <a:solidFill>
                  <a:srgbClr val="800000"/>
                </a:solidFill>
                <a:latin typeface="Goudy Old Style" pitchFamily="18" charset="0"/>
              </a:rPr>
              <a:t> To raise up the organization of a network, at a regional level, with a team round a project manager, and a scientific comittee with members from the different cultural, scientific and </a:t>
            </a:r>
            <a:r>
              <a:rPr lang="fr-FR" sz="2800" i="1">
                <a:solidFill>
                  <a:srgbClr val="800000"/>
                </a:solidFill>
                <a:latin typeface="Goudy Old Style" pitchFamily="18" charset="0"/>
              </a:rPr>
              <a:t>industrial organizations in the area.</a:t>
            </a:r>
          </a:p>
        </p:txBody>
      </p:sp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533400" y="1676400"/>
            <a:ext cx="206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>
              <a:latin typeface="Times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3"/>
          <p:cNvSpPr txBox="1">
            <a:spLocks noChangeArrowheads="1"/>
          </p:cNvSpPr>
          <p:nvPr/>
        </p:nvSpPr>
        <p:spPr bwMode="auto">
          <a:xfrm>
            <a:off x="3200400" y="65532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>
              <a:latin typeface="Times" pitchFamily="1" charset="0"/>
            </a:endParaRPr>
          </a:p>
        </p:txBody>
      </p:sp>
      <p:sp>
        <p:nvSpPr>
          <p:cNvPr id="25602" name="Rectangle 5"/>
          <p:cNvSpPr>
            <a:spLocks noChangeArrowheads="1"/>
          </p:cNvSpPr>
          <p:nvPr/>
        </p:nvSpPr>
        <p:spPr bwMode="auto">
          <a:xfrm>
            <a:off x="3136900" y="990600"/>
            <a:ext cx="6007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800" i="1">
                <a:solidFill>
                  <a:srgbClr val="800000"/>
                </a:solidFill>
                <a:latin typeface="Verdana" pitchFamily="34" charset="0"/>
              </a:rPr>
              <a:t>                          </a:t>
            </a:r>
            <a:endParaRPr lang="fr-FR" sz="1800" b="1" i="1">
              <a:solidFill>
                <a:srgbClr val="800000"/>
              </a:solidFill>
              <a:latin typeface="Verdana" pitchFamily="34" charset="0"/>
            </a:endParaRPr>
          </a:p>
        </p:txBody>
      </p:sp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914400" y="1371600"/>
            <a:ext cx="73152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800" b="1" i="1">
                <a:solidFill>
                  <a:srgbClr val="800000"/>
                </a:solidFill>
                <a:latin typeface="Goudy Old Style" pitchFamily="18" charset="0"/>
              </a:rPr>
              <a:t>To transfer our knowledge and our know-how by giving advices and expertise, but also by sharing tools with the partners of the network, such as the data base and the web site.</a:t>
            </a:r>
          </a:p>
          <a:p>
            <a:pPr>
              <a:buFont typeface="Wingdings" pitchFamily="2" charset="2"/>
              <a:buNone/>
            </a:pPr>
            <a:endParaRPr lang="fr-FR" sz="2800" b="1" i="1">
              <a:solidFill>
                <a:srgbClr val="800000"/>
              </a:solidFill>
              <a:latin typeface="Goudy Old Style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2800" b="1" i="1">
                <a:solidFill>
                  <a:srgbClr val="800000"/>
                </a:solidFill>
                <a:latin typeface="Goudy Old Style" pitchFamily="18" charset="0"/>
              </a:rPr>
              <a:t> To develop and follow the national program in the french regions.</a:t>
            </a:r>
          </a:p>
          <a:p>
            <a:pPr>
              <a:buFont typeface="Wingdings" pitchFamily="2" charset="2"/>
              <a:buNone/>
            </a:pPr>
            <a:endParaRPr lang="fr-FR" sz="2800" i="1">
              <a:solidFill>
                <a:srgbClr val="800000"/>
              </a:solidFill>
              <a:latin typeface="Goudy Old Style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fr-FR" sz="2800" i="1">
                <a:solidFill>
                  <a:srgbClr val="800000"/>
                </a:solidFill>
                <a:latin typeface="Goudy Old Style" pitchFamily="18" charset="0"/>
                <a:sym typeface="Wingdings" pitchFamily="2" charset="2"/>
              </a:rPr>
              <a:t></a:t>
            </a:r>
            <a:r>
              <a:rPr lang="fr-FR" sz="2800" i="1">
                <a:solidFill>
                  <a:srgbClr val="800000"/>
                </a:solidFill>
                <a:latin typeface="Goudy Old Style" pitchFamily="18" charset="0"/>
              </a:rPr>
              <a:t> </a:t>
            </a:r>
            <a:r>
              <a:rPr lang="fr-FR" sz="2800" b="1" i="1">
                <a:solidFill>
                  <a:srgbClr val="800000"/>
                </a:solidFill>
                <a:latin typeface="Goudy Old Style" pitchFamily="18" charset="0"/>
              </a:rPr>
              <a:t>To organize public events during the program</a:t>
            </a:r>
            <a:r>
              <a:rPr lang="fr-FR" sz="2800" i="1">
                <a:solidFill>
                  <a:srgbClr val="800000"/>
                </a:solidFill>
                <a:latin typeface="Goudy Old Style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2"/>
          <p:cNvSpPr txBox="1">
            <a:spLocks noChangeArrowheads="1"/>
          </p:cNvSpPr>
          <p:nvPr/>
        </p:nvSpPr>
        <p:spPr bwMode="auto">
          <a:xfrm>
            <a:off x="3200400" y="65532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>
              <a:latin typeface="Times" pitchFamily="1" charset="0"/>
            </a:endParaRPr>
          </a:p>
        </p:txBody>
      </p:sp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0" y="6583363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>
              <a:latin typeface="Times" pitchFamily="1" charset="0"/>
            </a:endParaRP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1055688" y="549275"/>
            <a:ext cx="73152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fr-FR" sz="2800" b="1" i="1">
                <a:solidFill>
                  <a:srgbClr val="800000"/>
                </a:solidFill>
                <a:latin typeface="Goudy Old Style" pitchFamily="18" charset="0"/>
              </a:rPr>
              <a:t>This requires  </a:t>
            </a:r>
          </a:p>
          <a:p>
            <a:pPr algn="ctr">
              <a:buFont typeface="Wingdings" pitchFamily="2" charset="2"/>
              <a:buNone/>
            </a:pPr>
            <a:endParaRPr lang="fr-FR" sz="2800" i="1">
              <a:solidFill>
                <a:srgbClr val="800000"/>
              </a:solidFill>
              <a:latin typeface="Goudy Old Style" pitchFamily="18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fr-FR" sz="2800" b="1" i="1">
                <a:solidFill>
                  <a:srgbClr val="800000"/>
                </a:solidFill>
                <a:latin typeface="Goudy Old Style" pitchFamily="18" charset="0"/>
              </a:rPr>
              <a:t> to save the most </a:t>
            </a:r>
            <a:r>
              <a:rPr lang="fr-FR" sz="2800" b="1">
                <a:solidFill>
                  <a:srgbClr val="800000"/>
                </a:solidFill>
                <a:latin typeface="Goudy Old Style" pitchFamily="18" charset="0"/>
              </a:rPr>
              <a:t>representative scientific instruments of the last 60</a:t>
            </a:r>
            <a:r>
              <a:rPr lang="fr-FR" altLang="fr-FR" sz="2800" b="1">
                <a:solidFill>
                  <a:srgbClr val="800000"/>
                </a:solidFill>
                <a:latin typeface="Goudy Old Style" pitchFamily="18" charset="0"/>
              </a:rPr>
              <a:t>’</a:t>
            </a:r>
            <a:r>
              <a:rPr lang="fr-FR" sz="2800" b="1">
                <a:solidFill>
                  <a:srgbClr val="800000"/>
                </a:solidFill>
                <a:latin typeface="Goudy Old Style" pitchFamily="18" charset="0"/>
              </a:rPr>
              <a:t>s years,  </a:t>
            </a:r>
            <a:r>
              <a:rPr lang="fr-FR" sz="2800" b="1" i="1">
                <a:solidFill>
                  <a:srgbClr val="800000"/>
                </a:solidFill>
                <a:latin typeface="Goudy Old Style" pitchFamily="18" charset="0"/>
              </a:rPr>
              <a:t>which are often thrown away from research laboratories and factories. </a:t>
            </a:r>
          </a:p>
          <a:p>
            <a:pPr algn="ctr">
              <a:buFont typeface="Wingdings" pitchFamily="2" charset="2"/>
              <a:buNone/>
            </a:pPr>
            <a:endParaRPr lang="fr-FR" sz="2800" i="1">
              <a:solidFill>
                <a:srgbClr val="800000"/>
              </a:solidFill>
              <a:latin typeface="Goudy Old Style" pitchFamily="18" charset="0"/>
            </a:endParaRPr>
          </a:p>
          <a:p>
            <a:pPr algn="ctr">
              <a:buFont typeface="Wingdings" pitchFamily="2" charset="2"/>
              <a:buNone/>
            </a:pPr>
            <a:endParaRPr lang="fr-FR" sz="2800" i="1">
              <a:solidFill>
                <a:srgbClr val="800000"/>
              </a:solidFill>
              <a:latin typeface="Goudy Old Style" pitchFamily="18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fr-FR" sz="2800" b="1" i="1">
                <a:solidFill>
                  <a:srgbClr val="800000"/>
                </a:solidFill>
                <a:latin typeface="Goudy Old Style" pitchFamily="18" charset="0"/>
              </a:rPr>
              <a:t> to save </a:t>
            </a:r>
            <a:r>
              <a:rPr lang="fr-FR" sz="2800" b="1">
                <a:solidFill>
                  <a:srgbClr val="800000"/>
                </a:solidFill>
                <a:latin typeface="Goudy Old Style" pitchFamily="18" charset="0"/>
              </a:rPr>
              <a:t>the know-how </a:t>
            </a:r>
            <a:r>
              <a:rPr lang="fr-FR" sz="2800" b="1" i="1">
                <a:solidFill>
                  <a:srgbClr val="800000"/>
                </a:solidFill>
                <a:latin typeface="Goudy Old Style" pitchFamily="18" charset="0"/>
              </a:rPr>
              <a:t>of the researchers who have participated around the sixties and the seventies to the creation of many research centers and industrial development, and who are know retiring.</a:t>
            </a:r>
          </a:p>
          <a:p>
            <a:pPr>
              <a:buFont typeface="Wingdings" pitchFamily="2" charset="2"/>
              <a:buNone/>
            </a:pPr>
            <a:endParaRPr lang="fr-FR" sz="2800" i="1">
              <a:solidFill>
                <a:srgbClr val="800000"/>
              </a:solidFill>
              <a:latin typeface="Goudy Old Style" pitchFamily="18" charset="0"/>
            </a:endParaRPr>
          </a:p>
        </p:txBody>
      </p:sp>
      <p:sp>
        <p:nvSpPr>
          <p:cNvPr id="27652" name="Text Box 7"/>
          <p:cNvSpPr txBox="1">
            <a:spLocks noChangeArrowheads="1"/>
          </p:cNvSpPr>
          <p:nvPr/>
        </p:nvSpPr>
        <p:spPr bwMode="auto">
          <a:xfrm>
            <a:off x="457200" y="1905000"/>
            <a:ext cx="22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>
              <a:latin typeface="Times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3"/>
          <p:cNvSpPr txBox="1">
            <a:spLocks noChangeArrowheads="1"/>
          </p:cNvSpPr>
          <p:nvPr/>
        </p:nvSpPr>
        <p:spPr bwMode="auto">
          <a:xfrm>
            <a:off x="3200400" y="65532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>
              <a:latin typeface="Times" pitchFamily="1" charset="0"/>
            </a:endParaRPr>
          </a:p>
        </p:txBody>
      </p:sp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3136900" y="990600"/>
            <a:ext cx="60071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800" b="1" i="1">
                <a:solidFill>
                  <a:schemeClr val="tx2"/>
                </a:solidFill>
                <a:latin typeface="Verdana" pitchFamily="34" charset="0"/>
              </a:rPr>
              <a:t>                         </a:t>
            </a:r>
            <a:endParaRPr lang="fr-FR" sz="1800" i="1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555625" y="1676400"/>
            <a:ext cx="7445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>
              <a:latin typeface="Times" pitchFamily="1" charset="0"/>
            </a:endParaRPr>
          </a:p>
        </p:txBody>
      </p:sp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1066800" y="990600"/>
            <a:ext cx="7086600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i="1">
                <a:solidFill>
                  <a:srgbClr val="800000"/>
                </a:solidFill>
                <a:latin typeface="Times" pitchFamily="1" charset="0"/>
                <a:sym typeface="Wingdings" pitchFamily="2" charset="2"/>
              </a:rPr>
              <a:t>What objects?</a:t>
            </a:r>
          </a:p>
          <a:p>
            <a:pPr algn="just"/>
            <a:endParaRPr lang="fr-FR" sz="2000" i="1">
              <a:solidFill>
                <a:srgbClr val="800000"/>
              </a:solidFill>
              <a:latin typeface="Times" pitchFamily="1" charset="0"/>
              <a:sym typeface="Wingdings" pitchFamily="2" charset="2"/>
            </a:endParaRPr>
          </a:p>
          <a:p>
            <a:pPr algn="just"/>
            <a:r>
              <a:rPr lang="fr-FR" sz="2000" i="1">
                <a:solidFill>
                  <a:srgbClr val="800000"/>
                </a:solidFill>
                <a:latin typeface="Times" pitchFamily="1" charset="0"/>
                <a:sym typeface="Wingdings" pitchFamily="2" charset="2"/>
              </a:rPr>
              <a:t></a:t>
            </a:r>
            <a:r>
              <a:rPr lang="fr-FR" sz="2800" b="1">
                <a:solidFill>
                  <a:srgbClr val="800000"/>
                </a:solidFill>
                <a:latin typeface="Goudy Old Style" pitchFamily="18" charset="0"/>
              </a:rPr>
              <a:t>Material heritage</a:t>
            </a:r>
            <a:r>
              <a:rPr lang="fr-FR" sz="2800" b="1" i="1">
                <a:solidFill>
                  <a:srgbClr val="800000"/>
                </a:solidFill>
                <a:latin typeface="Goudy Old Style" pitchFamily="18" charset="0"/>
              </a:rPr>
              <a:t> : from the scientific instruments to the industrial products, with their documentation and corresponding manuscripts.</a:t>
            </a:r>
          </a:p>
          <a:p>
            <a:pPr algn="just"/>
            <a:r>
              <a:rPr lang="fr-FR" sz="2800" b="1" i="1">
                <a:solidFill>
                  <a:srgbClr val="800000"/>
                </a:solidFill>
                <a:latin typeface="Goudy Old Style" pitchFamily="18" charset="0"/>
              </a:rPr>
              <a:t> </a:t>
            </a:r>
          </a:p>
          <a:p>
            <a:pPr algn="just"/>
            <a:r>
              <a:rPr lang="fr-FR" sz="2800" b="1" i="1">
                <a:solidFill>
                  <a:srgbClr val="800000"/>
                </a:solidFill>
                <a:latin typeface="Times" pitchFamily="1" charset="0"/>
                <a:sym typeface="Wingdings" pitchFamily="2" charset="2"/>
              </a:rPr>
              <a:t></a:t>
            </a:r>
            <a:r>
              <a:rPr lang="fr-FR" sz="2800" b="1">
                <a:solidFill>
                  <a:srgbClr val="800000"/>
                </a:solidFill>
                <a:latin typeface="Goudy Old Style" pitchFamily="18" charset="0"/>
              </a:rPr>
              <a:t>Immaterial heritage</a:t>
            </a:r>
            <a:r>
              <a:rPr lang="fr-FR" sz="2800" b="1" i="1">
                <a:solidFill>
                  <a:srgbClr val="800000"/>
                </a:solidFill>
                <a:latin typeface="Goudy Old Style" pitchFamily="18" charset="0"/>
              </a:rPr>
              <a:t> : the living memory of researchers can be gathered through interviews which present the know-how of the people who have invented and used these objects</a:t>
            </a:r>
            <a:r>
              <a:rPr lang="fr-FR" sz="2000" b="1" i="1">
                <a:solidFill>
                  <a:srgbClr val="800000"/>
                </a:solidFill>
                <a:latin typeface="Goudy Old Style" pitchFamily="18" charset="0"/>
              </a:rPr>
              <a:t>.</a:t>
            </a:r>
            <a:r>
              <a:rPr lang="fr-FR" b="1" i="1">
                <a:solidFill>
                  <a:srgbClr val="800000"/>
                </a:solidFill>
                <a:latin typeface="Goudy Old Style" pitchFamily="18" charset="0"/>
              </a:rPr>
              <a:t> </a:t>
            </a:r>
            <a:endParaRPr lang="fr-FR" b="1" i="1">
              <a:solidFill>
                <a:srgbClr val="800000"/>
              </a:solidFill>
              <a:latin typeface="Times" pitchFamily="1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853</Words>
  <Application>Microsoft Office PowerPoint</Application>
  <PresentationFormat>On-screen Show (4:3)</PresentationFormat>
  <Paragraphs>186</Paragraphs>
  <Slides>36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Arial</vt:lpstr>
      <vt:lpstr>ＭＳ Ｐゴシック</vt:lpstr>
      <vt:lpstr>Gill Sans MT</vt:lpstr>
      <vt:lpstr>Wingdings 2</vt:lpstr>
      <vt:lpstr>Verdana</vt:lpstr>
      <vt:lpstr>Calibri</vt:lpstr>
      <vt:lpstr>Palatino</vt:lpstr>
      <vt:lpstr>Goudy Old Style</vt:lpstr>
      <vt:lpstr>Wingdings</vt:lpstr>
      <vt:lpstr>Times</vt:lpstr>
      <vt:lpstr>Tahoma</vt:lpstr>
      <vt:lpstr>Chalkboard</vt:lpstr>
      <vt:lpstr>Solstice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Bilan des fiches visibles sur le site</vt:lpstr>
      <vt:lpstr>National Data base and Website  www. patstec.fr</vt:lpstr>
      <vt:lpstr>Slide 15</vt:lpstr>
      <vt:lpstr>Slide 16</vt:lpstr>
      <vt:lpstr>Slide 17</vt:lpstr>
      <vt:lpstr>Liste des inventaires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Publications: books, catalogues, DVD rom and tools for the network</vt:lpstr>
      <vt:lpstr>      Research activities 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cnam cnam</dc:creator>
  <cp:lastModifiedBy>MIrena</cp:lastModifiedBy>
  <cp:revision>108</cp:revision>
  <cp:lastPrinted>2011-06-23T15:30:08Z</cp:lastPrinted>
  <dcterms:created xsi:type="dcterms:W3CDTF">2011-06-23T17:33:38Z</dcterms:created>
  <dcterms:modified xsi:type="dcterms:W3CDTF">2017-06-02T07:59:36Z</dcterms:modified>
</cp:coreProperties>
</file>